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al Bold" panose="020B0704020202020204" pitchFamily="34" charset="0"/>
      <p:regular r:id="rId19"/>
      <p:bold r:id="rId20"/>
    </p:embeddedFont>
    <p:embeddedFont>
      <p:font typeface="HK Modular" panose="020B0604020202020204" charset="0"/>
      <p:regular r:id="rId21"/>
    </p:embeddedFont>
    <p:embeddedFont>
      <p:font typeface="Times New Roman Bold" panose="02020803070505020304" pitchFamily="18" charset="0"/>
      <p:regular r:id="rId22"/>
      <p:bold r:id="rId23"/>
    </p:embeddedFont>
    <p:embeddedFont>
      <p:font typeface="TT Rounds Condensed" panose="020B0604020202020204" charset="0"/>
      <p:regular r:id="rId24"/>
    </p:embeddedFont>
    <p:embeddedFont>
      <p:font typeface="TT Rounds Condensed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jpe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ergipark.org.tr/en/pub/uybisbbd/issue/41787/443574" TargetMode="External"/><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hyperlink" Target="https://ybsansiklopedi.com/wp-content/uploads/2015/09/ybs_ddi_nlp.pdf" TargetMode="External"/><Relationship Id="rId4" Type="http://schemas.openxmlformats.org/officeDocument/2006/relationships/hyperlink" Target="https://dergipark.org.tr/en/pub/tbbmd/issue/22245/238797"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1738408" y="4270846"/>
            <a:ext cx="15520892" cy="796808"/>
          </a:xfrm>
          <a:prstGeom prst="rect">
            <a:avLst/>
          </a:prstGeom>
        </p:spPr>
        <p:txBody>
          <a:bodyPr lIns="0" tIns="0" rIns="0" bIns="0" rtlCol="0" anchor="t">
            <a:spAutoFit/>
          </a:bodyPr>
          <a:lstStyle/>
          <a:p>
            <a:pPr algn="l">
              <a:lnSpc>
                <a:spcPts val="6656"/>
              </a:lnSpc>
            </a:pPr>
            <a:r>
              <a:rPr lang="en-US" sz="6400">
                <a:solidFill>
                  <a:srgbClr val="004AAD"/>
                </a:solidFill>
                <a:latin typeface="HK Modular"/>
                <a:ea typeface="HK Modular"/>
                <a:cs typeface="HK Modular"/>
                <a:sym typeface="HK Modular"/>
              </a:rPr>
              <a:t>Türkçe Doğal Dİl İşleme</a:t>
            </a:r>
          </a:p>
        </p:txBody>
      </p:sp>
      <p:sp>
        <p:nvSpPr>
          <p:cNvPr id="5" name="TextBox 5"/>
          <p:cNvSpPr txBox="1"/>
          <p:nvPr/>
        </p:nvSpPr>
        <p:spPr>
          <a:xfrm>
            <a:off x="6459178" y="5010150"/>
            <a:ext cx="5369644" cy="597535"/>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8 - 9 Ağustos 2024</a:t>
            </a:r>
          </a:p>
        </p:txBody>
      </p:sp>
      <p:sp>
        <p:nvSpPr>
          <p:cNvPr id="6" name="TextBox 6"/>
          <p:cNvSpPr txBox="1"/>
          <p:nvPr/>
        </p:nvSpPr>
        <p:spPr>
          <a:xfrm>
            <a:off x="6629400" y="7226490"/>
            <a:ext cx="4800599" cy="559759"/>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&lt;WhiteAngels&gt;</a:t>
            </a:r>
          </a:p>
        </p:txBody>
      </p:sp>
      <p:sp>
        <p:nvSpPr>
          <p:cNvPr id="7" name="TextBox 7"/>
          <p:cNvSpPr txBox="1"/>
          <p:nvPr/>
        </p:nvSpPr>
        <p:spPr>
          <a:xfrm>
            <a:off x="5715000" y="1209675"/>
            <a:ext cx="6400800" cy="1111192"/>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&lt;Turkce Dogal Dıl ısleme&gt;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74" y="33184"/>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5867400" y="301174"/>
            <a:ext cx="5271158" cy="72880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 İŞ AKIŞI&gt;</a:t>
            </a:r>
          </a:p>
        </p:txBody>
      </p:sp>
      <p:sp>
        <p:nvSpPr>
          <p:cNvPr id="5" name="TextBox 5"/>
          <p:cNvSpPr txBox="1"/>
          <p:nvPr/>
        </p:nvSpPr>
        <p:spPr>
          <a:xfrm>
            <a:off x="938251" y="2121517"/>
            <a:ext cx="16396751" cy="386179"/>
          </a:xfrm>
          <a:prstGeom prst="rect">
            <a:avLst/>
          </a:prstGeom>
        </p:spPr>
        <p:txBody>
          <a:bodyPr lIns="0" tIns="0" rIns="0" bIns="0" rtlCol="0" anchor="t">
            <a:spAutoFit/>
          </a:bodyPr>
          <a:lstStyle/>
          <a:p>
            <a:pPr algn="l">
              <a:lnSpc>
                <a:spcPts val="2640"/>
              </a:lnSpc>
            </a:pPr>
            <a:r>
              <a:rPr lang="en-US" sz="2200">
                <a:solidFill>
                  <a:srgbClr val="000000"/>
                </a:solidFill>
                <a:latin typeface="Times New Roman Bold"/>
                <a:ea typeface="Times New Roman Bold"/>
                <a:cs typeface="Times New Roman Bold"/>
                <a:sym typeface="Times New Roman Bold"/>
              </a:rPr>
              <a:t>1</a:t>
            </a:r>
          </a:p>
        </p:txBody>
      </p:sp>
      <p:graphicFrame>
        <p:nvGraphicFramePr>
          <p:cNvPr id="6" name="Table 6"/>
          <p:cNvGraphicFramePr>
            <a:graphicFrameLocks noGrp="1"/>
          </p:cNvGraphicFramePr>
          <p:nvPr/>
        </p:nvGraphicFramePr>
        <p:xfrm>
          <a:off x="381000" y="1257300"/>
          <a:ext cx="17221200" cy="7712727"/>
        </p:xfrm>
        <a:graphic>
          <a:graphicData uri="http://schemas.openxmlformats.org/drawingml/2006/table">
            <a:tbl>
              <a:tblPr/>
              <a:tblGrid>
                <a:gridCol w="4589475">
                  <a:extLst>
                    <a:ext uri="{9D8B030D-6E8A-4147-A177-3AD203B41FA5}">
                      <a16:colId xmlns:a16="http://schemas.microsoft.com/office/drawing/2014/main" val="20000"/>
                    </a:ext>
                  </a:extLst>
                </a:gridCol>
                <a:gridCol w="12631725">
                  <a:extLst>
                    <a:ext uri="{9D8B030D-6E8A-4147-A177-3AD203B41FA5}">
                      <a16:colId xmlns:a16="http://schemas.microsoft.com/office/drawing/2014/main" val="20001"/>
                    </a:ext>
                  </a:extLst>
                </a:gridCol>
              </a:tblGrid>
              <a:tr h="457482">
                <a:tc>
                  <a:txBody>
                    <a:bodyPr/>
                    <a:lstStyle/>
                    <a:p>
                      <a:pPr algn="ctr">
                        <a:lnSpc>
                          <a:spcPts val="1679"/>
                        </a:lnSpc>
                        <a:defRPr/>
                      </a:pPr>
                      <a:r>
                        <a:rPr lang="en-US" sz="1399">
                          <a:solidFill>
                            <a:srgbClr val="FFFFFF"/>
                          </a:solidFill>
                          <a:latin typeface="Times New Roman Bold"/>
                          <a:ea typeface="Times New Roman Bold"/>
                          <a:cs typeface="Times New Roman Bold"/>
                          <a:sym typeface="Times New Roman Bold"/>
                        </a:rPr>
                        <a:t>Görevler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ctr">
                        <a:lnSpc>
                          <a:spcPts val="1679"/>
                        </a:lnSpc>
                        <a:defRPr/>
                      </a:pPr>
                      <a:r>
                        <a:rPr lang="en-US" sz="1399">
                          <a:solidFill>
                            <a:srgbClr val="FFFFFF"/>
                          </a:solidFill>
                          <a:latin typeface="Times New Roman Bold"/>
                          <a:ea typeface="Times New Roman Bold"/>
                          <a:cs typeface="Times New Roman Bold"/>
                          <a:sym typeface="Times New Roman Bold"/>
                        </a:rPr>
                        <a:t>Açıklama</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1042604">
                <a:tc>
                  <a:txBody>
                    <a:bodyPr/>
                    <a:lstStyle/>
                    <a:p>
                      <a:pPr algn="l">
                        <a:lnSpc>
                          <a:spcPts val="1679"/>
                        </a:lnSpc>
                        <a:defRPr/>
                      </a:pPr>
                      <a:r>
                        <a:rPr lang="en-US" sz="1399">
                          <a:solidFill>
                            <a:srgbClr val="000000"/>
                          </a:solidFill>
                          <a:latin typeface="Times New Roman Bold"/>
                          <a:ea typeface="Times New Roman Bold"/>
                          <a:cs typeface="Times New Roman Bold"/>
                          <a:sym typeface="Times New Roman Bold"/>
                        </a:rPr>
                        <a:t>Proje Planlama</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a:solidFill>
                            <a:srgbClr val="000000"/>
                          </a:solidFill>
                          <a:latin typeface="Times New Roman"/>
                          <a:ea typeface="Times New Roman"/>
                          <a:cs typeface="Times New Roman"/>
                          <a:sym typeface="Times New Roman"/>
                        </a:rPr>
                        <a:t>Hedeflerin Belirlenmesi: Projenin ana hedeflerinin ve başarı kriterlerinin tanımlanması.</a:t>
                      </a:r>
                      <a:endParaRPr lang="en-US" sz="1100"/>
                    </a:p>
                    <a:p>
                      <a:pPr algn="l">
                        <a:lnSpc>
                          <a:spcPts val="1920"/>
                        </a:lnSpc>
                      </a:pPr>
                      <a:r>
                        <a:rPr lang="en-US" sz="1600">
                          <a:solidFill>
                            <a:srgbClr val="000000"/>
                          </a:solidFill>
                          <a:latin typeface="Times New Roman"/>
                          <a:ea typeface="Times New Roman"/>
                          <a:cs typeface="Times New Roman"/>
                          <a:sym typeface="Times New Roman"/>
                        </a:rPr>
                        <a:t>Zaman Çizelgesi Oluşturma: Proje için bir zaman çizelgesi oluşturularak görevlerin ve kilometre taşlarının belirlenmesi.</a:t>
                      </a:r>
                    </a:p>
                    <a:p>
                      <a:pPr algn="l">
                        <a:lnSpc>
                          <a:spcPts val="1920"/>
                        </a:lnSpc>
                      </a:pPr>
                      <a:r>
                        <a:rPr lang="en-US" sz="1600">
                          <a:solidFill>
                            <a:srgbClr val="000000"/>
                          </a:solidFill>
                          <a:latin typeface="Times New Roman"/>
                          <a:ea typeface="Times New Roman"/>
                          <a:cs typeface="Times New Roman"/>
                          <a:sym typeface="Times New Roman"/>
                        </a:rPr>
                        <a:t>Kaynakların Belirlenmesi: Projede kullanılacak kaynakların (insan gücü, yazılım, donanım) belirlenmesi.</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08347">
                <a:tc>
                  <a:txBody>
                    <a:bodyPr/>
                    <a:lstStyle/>
                    <a:p>
                      <a:pPr algn="l">
                        <a:lnSpc>
                          <a:spcPts val="1679"/>
                        </a:lnSpc>
                        <a:defRPr/>
                      </a:pPr>
                      <a:r>
                        <a:rPr lang="en-US" sz="1399">
                          <a:solidFill>
                            <a:srgbClr val="000000"/>
                          </a:solidFill>
                          <a:latin typeface="Times New Roman Bold"/>
                          <a:ea typeface="Times New Roman Bold"/>
                          <a:cs typeface="Times New Roman Bold"/>
                          <a:sym typeface="Times New Roman Bold"/>
                        </a:rPr>
                        <a:t>Veri Toplama ve Hazırlık</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a:solidFill>
                            <a:srgbClr val="000000"/>
                          </a:solidFill>
                          <a:latin typeface="Times New Roman"/>
                          <a:ea typeface="Times New Roman"/>
                          <a:cs typeface="Times New Roman"/>
                          <a:sym typeface="Times New Roman"/>
                        </a:rPr>
                        <a:t>Veri Kaynaklarının Belirlenmesi: Duygu analizi için kullanılacak veri kaynaklarının (sosyal medya, müşteri geri bildirimleri vb.) belirlenmesi.</a:t>
                      </a:r>
                      <a:endParaRPr lang="en-US" sz="1100"/>
                    </a:p>
                    <a:p>
                      <a:pPr algn="l">
                        <a:lnSpc>
                          <a:spcPts val="1920"/>
                        </a:lnSpc>
                      </a:pPr>
                      <a:r>
                        <a:rPr lang="en-US" sz="1600">
                          <a:solidFill>
                            <a:srgbClr val="000000"/>
                          </a:solidFill>
                          <a:latin typeface="Times New Roman"/>
                          <a:ea typeface="Times New Roman"/>
                          <a:cs typeface="Times New Roman"/>
                          <a:sym typeface="Times New Roman"/>
                        </a:rPr>
                        <a:t>Veri Toplama: Belirlenen kaynaklardan veri toplanması.</a:t>
                      </a:r>
                    </a:p>
                    <a:p>
                      <a:pPr algn="l">
                        <a:lnSpc>
                          <a:spcPts val="1920"/>
                        </a:lnSpc>
                      </a:pPr>
                      <a:r>
                        <a:rPr lang="en-US" sz="1600">
                          <a:solidFill>
                            <a:srgbClr val="000000"/>
                          </a:solidFill>
                          <a:latin typeface="Times New Roman"/>
                          <a:ea typeface="Times New Roman"/>
                          <a:cs typeface="Times New Roman"/>
                          <a:sym typeface="Times New Roman"/>
                        </a:rPr>
                        <a:t>Veri Temizleme ve Ön İşleme: Toplanan verilerin temizlenmesi, gereksiz bilgilerden arındırılması ve analiz için uygun hale getirilmesi.</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42604">
                <a:tc>
                  <a:txBody>
                    <a:bodyPr/>
                    <a:lstStyle/>
                    <a:p>
                      <a:pPr algn="l">
                        <a:lnSpc>
                          <a:spcPts val="1679"/>
                        </a:lnSpc>
                        <a:defRPr/>
                      </a:pPr>
                      <a:r>
                        <a:rPr lang="en-US" sz="1399">
                          <a:solidFill>
                            <a:srgbClr val="000000"/>
                          </a:solidFill>
                          <a:latin typeface="Times New Roman Bold"/>
                          <a:ea typeface="Times New Roman Bold"/>
                          <a:cs typeface="Times New Roman Bold"/>
                          <a:sym typeface="Times New Roman Bold"/>
                        </a:rPr>
                        <a:t>Model Geliştirme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a:solidFill>
                            <a:srgbClr val="000000"/>
                          </a:solidFill>
                          <a:latin typeface="Times New Roman"/>
                          <a:ea typeface="Times New Roman"/>
                          <a:cs typeface="Times New Roman"/>
                          <a:sym typeface="Times New Roman"/>
                        </a:rPr>
                        <a:t>Model Seçimi: Duygu analizi için uygun makine öğrenimi ve derin öğrenme modellerinin seçilmesi.</a:t>
                      </a:r>
                      <a:endParaRPr lang="en-US" sz="1100"/>
                    </a:p>
                    <a:p>
                      <a:pPr algn="l">
                        <a:lnSpc>
                          <a:spcPts val="1920"/>
                        </a:lnSpc>
                      </a:pPr>
                      <a:r>
                        <a:rPr lang="en-US" sz="1600">
                          <a:solidFill>
                            <a:srgbClr val="000000"/>
                          </a:solidFill>
                          <a:latin typeface="Times New Roman"/>
                          <a:ea typeface="Times New Roman"/>
                          <a:cs typeface="Times New Roman"/>
                          <a:sym typeface="Times New Roman"/>
                        </a:rPr>
                        <a:t>Model Eğitimi: Seçilen modellerin eğitilmesi ve optimize edilmesi.</a:t>
                      </a:r>
                    </a:p>
                    <a:p>
                      <a:pPr algn="l">
                        <a:lnSpc>
                          <a:spcPts val="1920"/>
                        </a:lnSpc>
                      </a:pPr>
                      <a:r>
                        <a:rPr lang="en-US" sz="1600">
                          <a:solidFill>
                            <a:srgbClr val="000000"/>
                          </a:solidFill>
                          <a:latin typeface="Times New Roman"/>
                          <a:ea typeface="Times New Roman"/>
                          <a:cs typeface="Times New Roman"/>
                          <a:sym typeface="Times New Roman"/>
                        </a:rPr>
                        <a:t>Model Doğrulama: Eğitilen modellerin doğruluk, hassasiyet, geri çağırma ve F1 skoru gibi metriklerle değerlendirilmesi.</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2604">
                <a:tc>
                  <a:txBody>
                    <a:bodyPr/>
                    <a:lstStyle/>
                    <a:p>
                      <a:pPr algn="l">
                        <a:lnSpc>
                          <a:spcPts val="1679"/>
                        </a:lnSpc>
                        <a:defRPr/>
                      </a:pPr>
                      <a:r>
                        <a:rPr lang="en-US" sz="1399">
                          <a:solidFill>
                            <a:srgbClr val="000000"/>
                          </a:solidFill>
                          <a:latin typeface="Times New Roman Bold"/>
                          <a:ea typeface="Times New Roman Bold"/>
                          <a:cs typeface="Times New Roman Bold"/>
                          <a:sym typeface="Times New Roman Bold"/>
                        </a:rPr>
                        <a:t>Model Entegrasyonu</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a:solidFill>
                            <a:srgbClr val="000000"/>
                          </a:solidFill>
                          <a:latin typeface="Times New Roman"/>
                          <a:ea typeface="Times New Roman"/>
                          <a:cs typeface="Times New Roman"/>
                          <a:sym typeface="Times New Roman"/>
                        </a:rPr>
                        <a:t>API Geliştirme: Duygu analizi modelinin kullanılacağı bir API geliştirilmesi.</a:t>
                      </a:r>
                      <a:endParaRPr lang="en-US" sz="1100"/>
                    </a:p>
                    <a:p>
                      <a:pPr algn="l">
                        <a:lnSpc>
                          <a:spcPts val="1920"/>
                        </a:lnSpc>
                      </a:pPr>
                      <a:r>
                        <a:rPr lang="en-US" sz="1600">
                          <a:solidFill>
                            <a:srgbClr val="000000"/>
                          </a:solidFill>
                          <a:latin typeface="Times New Roman"/>
                          <a:ea typeface="Times New Roman"/>
                          <a:cs typeface="Times New Roman"/>
                          <a:sym typeface="Times New Roman"/>
                        </a:rPr>
                        <a:t>Sistem Entegrasyonu: Geliştirilen API’nin mevcut sistemlere entegre edilmesi ve uyumluluk testlerinin yapılması.</a:t>
                      </a:r>
                    </a:p>
                    <a:p>
                      <a:pPr algn="l">
                        <a:lnSpc>
                          <a:spcPts val="1920"/>
                        </a:lnSpc>
                      </a:pPr>
                      <a:r>
                        <a:rPr lang="en-US" sz="1600">
                          <a:solidFill>
                            <a:srgbClr val="000000"/>
                          </a:solidFill>
                          <a:latin typeface="Times New Roman"/>
                          <a:ea typeface="Times New Roman"/>
                          <a:cs typeface="Times New Roman"/>
                          <a:sym typeface="Times New Roman"/>
                        </a:rPr>
                        <a:t>Kullanıcı Arayüzü: Kullanıcıların duygu analizini kolayca gerçekleştirebileceği bir arayüz tasarımı ve geliştirilmesi.</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42604">
                <a:tc>
                  <a:txBody>
                    <a:bodyPr/>
                    <a:lstStyle/>
                    <a:p>
                      <a:pPr algn="l">
                        <a:lnSpc>
                          <a:spcPts val="1679"/>
                        </a:lnSpc>
                        <a:defRPr/>
                      </a:pPr>
                      <a:r>
                        <a:rPr lang="en-US" sz="1399">
                          <a:solidFill>
                            <a:srgbClr val="000000"/>
                          </a:solidFill>
                          <a:latin typeface="Times New Roman Bold"/>
                          <a:ea typeface="Times New Roman Bold"/>
                          <a:cs typeface="Times New Roman Bold"/>
                          <a:sym typeface="Times New Roman Bold"/>
                        </a:rPr>
                        <a:t>Test ve Değerlendirme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a:solidFill>
                            <a:srgbClr val="000000"/>
                          </a:solidFill>
                          <a:latin typeface="Times New Roman"/>
                          <a:ea typeface="Times New Roman"/>
                          <a:cs typeface="Times New Roman"/>
                          <a:sym typeface="Times New Roman"/>
                        </a:rPr>
                        <a:t>Test Planı Oluşturma: Proje için kapsamlı bir test planı oluşturulması.</a:t>
                      </a:r>
                      <a:endParaRPr lang="en-US" sz="1100"/>
                    </a:p>
                    <a:p>
                      <a:pPr algn="l">
                        <a:lnSpc>
                          <a:spcPts val="1920"/>
                        </a:lnSpc>
                      </a:pPr>
                      <a:r>
                        <a:rPr lang="en-US" sz="1600">
                          <a:solidFill>
                            <a:srgbClr val="000000"/>
                          </a:solidFill>
                          <a:latin typeface="Times New Roman"/>
                          <a:ea typeface="Times New Roman"/>
                          <a:cs typeface="Times New Roman"/>
                          <a:sym typeface="Times New Roman"/>
                        </a:rPr>
                        <a:t>Fonksiyonel ve Performans Testleri: Modelin ve sistemin işlevselliğinin ve performansının test edilmesi.</a:t>
                      </a:r>
                    </a:p>
                    <a:p>
                      <a:pPr algn="l">
                        <a:lnSpc>
                          <a:spcPts val="1920"/>
                        </a:lnSpc>
                      </a:pPr>
                      <a:r>
                        <a:rPr lang="en-US" sz="1600">
                          <a:solidFill>
                            <a:srgbClr val="000000"/>
                          </a:solidFill>
                          <a:latin typeface="Times New Roman"/>
                          <a:ea typeface="Times New Roman"/>
                          <a:cs typeface="Times New Roman"/>
                          <a:sym typeface="Times New Roman"/>
                        </a:rPr>
                        <a:t>Sonuçların Değerlendirilmesi: Test sonuçlarının değerlendirilmesi ve gerekli iyileştirmelerin yapılması.</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42604">
                <a:tc>
                  <a:txBody>
                    <a:bodyPr/>
                    <a:lstStyle/>
                    <a:p>
                      <a:pPr algn="l">
                        <a:lnSpc>
                          <a:spcPts val="1679"/>
                        </a:lnSpc>
                        <a:defRPr/>
                      </a:pPr>
                      <a:r>
                        <a:rPr lang="en-US" sz="1399">
                          <a:solidFill>
                            <a:srgbClr val="000000"/>
                          </a:solidFill>
                          <a:latin typeface="Times New Roman Bold"/>
                          <a:ea typeface="Times New Roman Bold"/>
                          <a:cs typeface="Times New Roman Bold"/>
                          <a:sym typeface="Times New Roman Bold"/>
                        </a:rPr>
                        <a:t>Lansman ve Eğitim</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a:solidFill>
                            <a:srgbClr val="000000"/>
                          </a:solidFill>
                          <a:latin typeface="Times New Roman"/>
                          <a:ea typeface="Times New Roman"/>
                          <a:cs typeface="Times New Roman"/>
                          <a:sym typeface="Times New Roman"/>
                        </a:rPr>
                        <a:t>Kullanıcı Eğitimi: Sistem kullanıcılarına yönelik eğitim materyallerinin hazırlanması ve eğitimlerin verilmesi.</a:t>
                      </a:r>
                      <a:endParaRPr lang="en-US" sz="1100"/>
                    </a:p>
                    <a:p>
                      <a:pPr algn="l">
                        <a:lnSpc>
                          <a:spcPts val="1920"/>
                        </a:lnSpc>
                      </a:pPr>
                      <a:r>
                        <a:rPr lang="en-US" sz="1600">
                          <a:solidFill>
                            <a:srgbClr val="000000"/>
                          </a:solidFill>
                          <a:latin typeface="Times New Roman"/>
                          <a:ea typeface="Times New Roman"/>
                          <a:cs typeface="Times New Roman"/>
                          <a:sym typeface="Times New Roman"/>
                        </a:rPr>
                        <a:t>Sistemin Lansmanı: Sisteminin resmi olarak kullanıma sunulması.</a:t>
                      </a:r>
                    </a:p>
                    <a:p>
                      <a:pPr algn="l">
                        <a:lnSpc>
                          <a:spcPts val="1920"/>
                        </a:lnSpc>
                      </a:pPr>
                      <a:r>
                        <a:rPr lang="en-US" sz="1600">
                          <a:solidFill>
                            <a:srgbClr val="000000"/>
                          </a:solidFill>
                          <a:latin typeface="Times New Roman"/>
                          <a:ea typeface="Times New Roman"/>
                          <a:cs typeface="Times New Roman"/>
                          <a:sym typeface="Times New Roman"/>
                        </a:rPr>
                        <a:t>Destek ve Bakım: Sistem kullanımda olduğu sürece sürekli destek ve bakım hizmetlerinin sağlanması.</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33878">
                <a:tc>
                  <a:txBody>
                    <a:bodyPr/>
                    <a:lstStyle/>
                    <a:p>
                      <a:pPr algn="l">
                        <a:lnSpc>
                          <a:spcPts val="1679"/>
                        </a:lnSpc>
                        <a:defRPr/>
                      </a:pPr>
                      <a:r>
                        <a:rPr lang="en-US" sz="1399">
                          <a:solidFill>
                            <a:srgbClr val="000000"/>
                          </a:solidFill>
                          <a:latin typeface="Times New Roman Bold"/>
                          <a:ea typeface="Times New Roman Bold"/>
                          <a:cs typeface="Times New Roman Bold"/>
                          <a:sym typeface="Times New Roman Bold"/>
                        </a:rPr>
                        <a:t>Geri Bildirim ve İyileştirme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a:solidFill>
                            <a:srgbClr val="000000"/>
                          </a:solidFill>
                          <a:latin typeface="Times New Roman"/>
                          <a:ea typeface="Times New Roman"/>
                          <a:cs typeface="Times New Roman"/>
                          <a:sym typeface="Times New Roman"/>
                        </a:rPr>
                        <a:t>Kullanıcı Geri Bildirimi Toplama: Kullanıcılardan geri bildirimlerin toplanması.</a:t>
                      </a:r>
                      <a:endParaRPr lang="en-US" sz="1100"/>
                    </a:p>
                    <a:p>
                      <a:pPr algn="l">
                        <a:lnSpc>
                          <a:spcPts val="1920"/>
                        </a:lnSpc>
                      </a:pPr>
                      <a:r>
                        <a:rPr lang="en-US" sz="1600">
                          <a:solidFill>
                            <a:srgbClr val="000000"/>
                          </a:solidFill>
                          <a:latin typeface="Times New Roman"/>
                          <a:ea typeface="Times New Roman"/>
                          <a:cs typeface="Times New Roman"/>
                          <a:sym typeface="Times New Roman"/>
                        </a:rPr>
                        <a:t>Sürekli İyileştirme: Geri bildirimlere dayalı olarak sistemde sürekli iyileştirmelerin yapılması.</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Freeform 4"/>
          <p:cNvSpPr/>
          <p:nvPr/>
        </p:nvSpPr>
        <p:spPr>
          <a:xfrm>
            <a:off x="1990415" y="1269559"/>
            <a:ext cx="13959910" cy="7524865"/>
          </a:xfrm>
          <a:custGeom>
            <a:avLst/>
            <a:gdLst/>
            <a:ahLst/>
            <a:cxnLst/>
            <a:rect l="l" t="t" r="r" b="b"/>
            <a:pathLst>
              <a:path w="13959910" h="7524865">
                <a:moveTo>
                  <a:pt x="0" y="0"/>
                </a:moveTo>
                <a:lnTo>
                  <a:pt x="13959910" y="0"/>
                </a:lnTo>
                <a:lnTo>
                  <a:pt x="13959910" y="7524865"/>
                </a:lnTo>
                <a:lnTo>
                  <a:pt x="0" y="7524865"/>
                </a:lnTo>
                <a:lnTo>
                  <a:pt x="0" y="0"/>
                </a:lnTo>
                <a:close/>
              </a:path>
            </a:pathLst>
          </a:custGeom>
          <a:blipFill>
            <a:blip r:embed="rId3"/>
            <a:stretch>
              <a:fillRect t="-232" b="-232"/>
            </a:stretch>
          </a:blipFill>
        </p:spPr>
        <p:txBody>
          <a:bodyPr/>
          <a:lstStyle/>
          <a:p>
            <a:endParaRPr lang="tr-TR"/>
          </a:p>
        </p:txBody>
      </p:sp>
      <p:sp>
        <p:nvSpPr>
          <p:cNvPr id="5" name="TextBox 5"/>
          <p:cNvSpPr txBox="1"/>
          <p:nvPr/>
        </p:nvSpPr>
        <p:spPr>
          <a:xfrm>
            <a:off x="5867401" y="742950"/>
            <a:ext cx="5271158" cy="72880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&lt;VERİ SETİ&gt;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136353"/>
            <a:chOff x="0" y="0"/>
            <a:chExt cx="24384000" cy="13515137"/>
          </a:xfrm>
        </p:grpSpPr>
        <p:sp>
          <p:nvSpPr>
            <p:cNvPr id="3" name="Freeform 3"/>
            <p:cNvSpPr/>
            <p:nvPr/>
          </p:nvSpPr>
          <p:spPr>
            <a:xfrm>
              <a:off x="0" y="0"/>
              <a:ext cx="24384000" cy="13515138"/>
            </a:xfrm>
            <a:custGeom>
              <a:avLst/>
              <a:gdLst/>
              <a:ahLst/>
              <a:cxnLst/>
              <a:rect l="l" t="t" r="r" b="b"/>
              <a:pathLst>
                <a:path w="24384000" h="13515138">
                  <a:moveTo>
                    <a:pt x="0" y="0"/>
                  </a:moveTo>
                  <a:lnTo>
                    <a:pt x="24384000" y="0"/>
                  </a:lnTo>
                  <a:lnTo>
                    <a:pt x="24384000" y="13515138"/>
                  </a:lnTo>
                  <a:lnTo>
                    <a:pt x="0" y="13515138"/>
                  </a:lnTo>
                  <a:lnTo>
                    <a:pt x="0" y="0"/>
                  </a:lnTo>
                  <a:close/>
                </a:path>
              </a:pathLst>
            </a:custGeom>
            <a:blipFill>
              <a:blip r:embed="rId2"/>
              <a:stretch>
                <a:fillRect t="-743" b="-743"/>
              </a:stretch>
            </a:blipFill>
          </p:spPr>
          <p:txBody>
            <a:bodyPr/>
            <a:lstStyle/>
            <a:p>
              <a:endParaRPr lang="tr-TR"/>
            </a:p>
          </p:txBody>
        </p:sp>
      </p:grpSp>
      <p:sp>
        <p:nvSpPr>
          <p:cNvPr id="4" name="TextBox 4"/>
          <p:cNvSpPr txBox="1"/>
          <p:nvPr/>
        </p:nvSpPr>
        <p:spPr>
          <a:xfrm>
            <a:off x="5288143" y="742950"/>
            <a:ext cx="6843429" cy="1327785"/>
          </a:xfrm>
          <a:prstGeom prst="rect">
            <a:avLst/>
          </a:prstGeom>
        </p:spPr>
        <p:txBody>
          <a:bodyPr lIns="0" tIns="0" rIns="0" bIns="0" rtlCol="0" anchor="t">
            <a:spAutoFit/>
          </a:bodyPr>
          <a:lstStyle/>
          <a:p>
            <a:pPr algn="ctr">
              <a:lnSpc>
                <a:spcPts val="5038"/>
              </a:lnSpc>
            </a:pPr>
            <a:r>
              <a:rPr lang="en-US" sz="3599">
                <a:solidFill>
                  <a:srgbClr val="004AAD"/>
                </a:solidFill>
                <a:latin typeface="Arial Bold"/>
                <a:ea typeface="Arial Bold"/>
                <a:cs typeface="Arial Bold"/>
                <a:sym typeface="Arial Bold"/>
              </a:rPr>
              <a:t>&lt;YÖNTEM VE TEKNİKLER&gt;</a:t>
            </a:r>
          </a:p>
          <a:p>
            <a:pPr algn="ctr">
              <a:lnSpc>
                <a:spcPts val="5038"/>
              </a:lnSpc>
            </a:pPr>
            <a:endParaRPr lang="en-US" sz="3599">
              <a:solidFill>
                <a:srgbClr val="004AAD"/>
              </a:solidFill>
              <a:latin typeface="Arial Bold"/>
              <a:ea typeface="Arial Bold"/>
              <a:cs typeface="Arial Bold"/>
              <a:sym typeface="Arial Bold"/>
            </a:endParaRPr>
          </a:p>
        </p:txBody>
      </p:sp>
      <p:sp>
        <p:nvSpPr>
          <p:cNvPr id="8" name="Metin kutusu 7">
            <a:extLst>
              <a:ext uri="{FF2B5EF4-FFF2-40B4-BE49-F238E27FC236}">
                <a16:creationId xmlns:a16="http://schemas.microsoft.com/office/drawing/2014/main" id="{E2C19024-7FC8-2609-2AA6-F46F466A7A48}"/>
              </a:ext>
            </a:extLst>
          </p:cNvPr>
          <p:cNvSpPr txBox="1"/>
          <p:nvPr/>
        </p:nvSpPr>
        <p:spPr>
          <a:xfrm>
            <a:off x="990600" y="1562100"/>
            <a:ext cx="15027331" cy="8217634"/>
          </a:xfrm>
          <a:prstGeom prst="rect">
            <a:avLst/>
          </a:prstGeom>
          <a:noFill/>
        </p:spPr>
        <p:txBody>
          <a:bodyPr wrap="square" rtlCol="0">
            <a:spAutoFit/>
          </a:bodyPr>
          <a:lstStyle/>
          <a:p>
            <a:pPr marL="285750" indent="-28575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Kullanılan Modeller ve Teknikler:</a:t>
            </a: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sz="2400" dirty="0">
                <a:latin typeface="Times New Roman" panose="02020603050405020304" pitchFamily="18" charset="0"/>
                <a:cs typeface="Times New Roman" panose="02020603050405020304" pitchFamily="18" charset="0"/>
              </a:rPr>
              <a:t>BERT Tabanlı </a:t>
            </a:r>
            <a:r>
              <a:rPr lang="tr-TR" sz="2400" dirty="0" err="1">
                <a:latin typeface="Times New Roman" panose="02020603050405020304" pitchFamily="18" charset="0"/>
                <a:cs typeface="Times New Roman" panose="02020603050405020304" pitchFamily="18" charset="0"/>
              </a:rPr>
              <a:t>Modeller:bert-base-turkish-cased-ner</a:t>
            </a:r>
            <a:r>
              <a:rPr lang="tr-TR"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tr-TR" sz="2400" dirty="0">
                <a:latin typeface="Times New Roman" panose="02020603050405020304" pitchFamily="18" charset="0"/>
                <a:cs typeface="Times New Roman" panose="02020603050405020304" pitchFamily="18" charset="0"/>
              </a:rPr>
              <a:t>İsim varlık tanıma.</a:t>
            </a:r>
            <a:endParaRPr lang="en-US" sz="24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tr-TR" sz="2400" dirty="0" err="1">
                <a:latin typeface="Times New Roman" panose="02020603050405020304" pitchFamily="18" charset="0"/>
                <a:cs typeface="Times New Roman" panose="02020603050405020304" pitchFamily="18" charset="0"/>
              </a:rPr>
              <a:t>turkish-product-comment-sentiment-classification</a:t>
            </a:r>
            <a:r>
              <a:rPr lang="tr-TR" sz="2400" dirty="0">
                <a:latin typeface="Times New Roman" panose="02020603050405020304" pitchFamily="18" charset="0"/>
                <a:cs typeface="Times New Roman" panose="02020603050405020304" pitchFamily="18" charset="0"/>
              </a:rPr>
              <a:t>: Ürün yorumlarında duygu analizi.</a:t>
            </a: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Pipeline</a:t>
            </a:r>
            <a:r>
              <a:rPr lang="tr-TR" sz="2400" dirty="0">
                <a:latin typeface="Times New Roman" panose="02020603050405020304" pitchFamily="18" charset="0"/>
                <a:cs typeface="Times New Roman" panose="02020603050405020304" pitchFamily="18" charset="0"/>
              </a:rPr>
              <a:t> Kullanımı:</a:t>
            </a:r>
            <a:endParaRPr lang="en-US" sz="24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400" dirty="0">
                <a:latin typeface="Times New Roman" panose="02020603050405020304" pitchFamily="18" charset="0"/>
                <a:cs typeface="Times New Roman" panose="02020603050405020304" pitchFamily="18" charset="0"/>
              </a:rPr>
              <a:t>NER Pipeline: Özel </a:t>
            </a:r>
            <a:r>
              <a:rPr lang="en-US" sz="2400" dirty="0" err="1">
                <a:latin typeface="Times New Roman" panose="02020603050405020304" pitchFamily="18" charset="0"/>
                <a:cs typeface="Times New Roman" panose="02020603050405020304" pitchFamily="18" charset="0"/>
              </a:rPr>
              <a:t>isimlerin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tespiti</a:t>
            </a:r>
            <a:r>
              <a:rPr lang="en-US" sz="2400" dirty="0">
                <a:latin typeface="Times New Roman" panose="02020603050405020304" pitchFamily="18" charset="0"/>
                <a:cs typeface="Times New Roman" panose="02020603050405020304" pitchFamily="18" charset="0"/>
              </a:rPr>
              <a:t>.</a:t>
            </a:r>
          </a:p>
          <a:p>
            <a:pPr marL="800100" lvl="1" indent="-342900">
              <a:buFont typeface="+mj-lt"/>
              <a:buAutoNum type="arabicPeriod"/>
            </a:pPr>
            <a:r>
              <a:rPr lang="en-US" sz="2400" dirty="0">
                <a:latin typeface="Times New Roman" panose="02020603050405020304" pitchFamily="18" charset="0"/>
                <a:cs typeface="Times New Roman" panose="02020603050405020304" pitchFamily="18" charset="0"/>
              </a:rPr>
              <a:t>Sentiment Analysis Pipeline: </a:t>
            </a:r>
            <a:r>
              <a:rPr lang="en-US" sz="2400" dirty="0" err="1">
                <a:latin typeface="Times New Roman" panose="02020603050405020304" pitchFamily="18" charset="0"/>
                <a:cs typeface="Times New Roman" panose="02020603050405020304" pitchFamily="18" charset="0"/>
              </a:rPr>
              <a:t>Metnin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duygusal</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tonu</a:t>
            </a:r>
            <a:r>
              <a:rPr lang="en-US" sz="2400" dirty="0">
                <a:latin typeface="Times New Roman" panose="02020603050405020304" pitchFamily="18" charset="0"/>
                <a:cs typeface="Times New Roman" panose="02020603050405020304" pitchFamily="18" charset="0"/>
              </a:rPr>
              <a:t>. </a:t>
            </a:r>
          </a:p>
          <a:p>
            <a:pPr marL="342900" indent="-342900">
              <a:buFont typeface="+mj-lt"/>
              <a:buAutoNum type="arabicPeriod"/>
            </a:pPr>
            <a:r>
              <a:rPr lang="tr-TR" sz="2400" dirty="0">
                <a:latin typeface="Times New Roman" panose="02020603050405020304" pitchFamily="18" charset="0"/>
                <a:cs typeface="Times New Roman" panose="02020603050405020304" pitchFamily="18" charset="0"/>
              </a:rPr>
              <a:t>Veri İşleme Aşamaları:</a:t>
            </a:r>
            <a:endParaRPr lang="en-US" sz="24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tr-TR" sz="2400" dirty="0">
                <a:latin typeface="Times New Roman" panose="02020603050405020304" pitchFamily="18" charset="0"/>
                <a:cs typeface="Times New Roman" panose="02020603050405020304" pitchFamily="18" charset="0"/>
              </a:rPr>
              <a:t>Metin Temizleme: URL ve gereksiz boşlukların kaldırılması.</a:t>
            </a:r>
            <a:endParaRPr lang="en-US" sz="24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tr-TR" sz="2400" dirty="0">
                <a:latin typeface="Times New Roman" panose="02020603050405020304" pitchFamily="18" charset="0"/>
                <a:cs typeface="Times New Roman" panose="02020603050405020304" pitchFamily="18" charset="0"/>
              </a:rPr>
              <a:t>Varlık Çıkarma: Büyük harf veya '@' ile başlayan kelimelerin tespit</a:t>
            </a:r>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tr-TR" sz="2400" dirty="0">
                <a:latin typeface="Times New Roman" panose="02020603050405020304" pitchFamily="18" charset="0"/>
                <a:cs typeface="Times New Roman" panose="02020603050405020304" pitchFamily="18" charset="0"/>
              </a:rPr>
              <a:t>Duygu Analizi:</a:t>
            </a:r>
            <a:r>
              <a:rPr lang="en-US" sz="2400" dirty="0">
                <a:latin typeface="Times New Roman" panose="02020603050405020304" pitchFamily="18" charset="0"/>
                <a:cs typeface="Times New Roman" panose="02020603050405020304" pitchFamily="18" charset="0"/>
              </a:rPr>
              <a:t> </a:t>
            </a:r>
            <a:r>
              <a:rPr lang="tr-TR" sz="2400" dirty="0">
                <a:latin typeface="Times New Roman" panose="02020603050405020304" pitchFamily="18" charset="0"/>
                <a:cs typeface="Times New Roman" panose="02020603050405020304" pitchFamily="18" charset="0"/>
              </a:rPr>
              <a:t>Metnin duygusal tonunun belirlenmesi.</a:t>
            </a:r>
            <a:endParaRPr lang="en-US" sz="2400" dirty="0">
              <a:latin typeface="Times New Roman" panose="02020603050405020304" pitchFamily="18" charset="0"/>
              <a:cs typeface="Times New Roman" panose="02020603050405020304" pitchFamily="18" charset="0"/>
            </a:endParaRPr>
          </a:p>
          <a:p>
            <a:pPr lvl="1"/>
            <a:endParaRPr lang="en-US" sz="2400" dirty="0">
              <a:latin typeface="Times New Roman" panose="02020603050405020304" pitchFamily="18" charset="0"/>
              <a:cs typeface="Times New Roman" panose="02020603050405020304" pitchFamily="18" charset="0"/>
            </a:endParaRPr>
          </a:p>
          <a:p>
            <a:pPr lvl="1"/>
            <a:endParaRPr lang="en-US" sz="2400" dirty="0">
              <a:latin typeface="Times New Roman" panose="02020603050405020304" pitchFamily="18" charset="0"/>
              <a:cs typeface="Times New Roman" panose="02020603050405020304" pitchFamily="18" charset="0"/>
            </a:endParaRPr>
          </a:p>
          <a:p>
            <a:pPr lvl="1"/>
            <a:r>
              <a:rPr lang="en-US" sz="2400" dirty="0" err="1">
                <a:latin typeface="Times New Roman" panose="02020603050405020304" pitchFamily="18" charset="0"/>
                <a:cs typeface="Times New Roman" panose="02020603050405020304" pitchFamily="18" charset="0"/>
              </a:rPr>
              <a:t>Duygu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Analizinin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Zorlukları</a:t>
            </a:r>
            <a:r>
              <a:rPr lang="en-US" sz="2400" dirty="0">
                <a:latin typeface="Times New Roman" panose="02020603050405020304" pitchFamily="18" charset="0"/>
                <a:cs typeface="Times New Roman" panose="02020603050405020304" pitchFamily="18" charset="0"/>
              </a:rPr>
              <a:t>:</a:t>
            </a:r>
          </a:p>
          <a:p>
            <a:pPr marL="800100" lvl="1" indent="-342900">
              <a:buFont typeface="+mj-lt"/>
              <a:buAutoNum type="arabicPeriod"/>
            </a:pPr>
            <a:r>
              <a:rPr lang="en-US" sz="2400" dirty="0" err="1">
                <a:latin typeface="Times New Roman" panose="02020603050405020304" pitchFamily="18" charset="0"/>
                <a:cs typeface="Times New Roman" panose="02020603050405020304" pitchFamily="18" charset="0"/>
              </a:rPr>
              <a:t>Deyimler</a:t>
            </a:r>
            <a:endParaRPr lang="en-US" sz="24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400" dirty="0" err="1">
                <a:latin typeface="Times New Roman" panose="02020603050405020304" pitchFamily="18" charset="0"/>
                <a:cs typeface="Times New Roman" panose="02020603050405020304" pitchFamily="18" charset="0"/>
              </a:rPr>
              <a:t>Karmaşık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Cümleler</a:t>
            </a:r>
            <a:endParaRPr lang="en-US" sz="24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400" dirty="0" err="1">
                <a:latin typeface="Times New Roman" panose="02020603050405020304" pitchFamily="18" charset="0"/>
                <a:cs typeface="Times New Roman" panose="02020603050405020304" pitchFamily="18" charset="0"/>
              </a:rPr>
              <a:t>Karşılaştırma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Cümleleri</a:t>
            </a:r>
            <a:endParaRPr lang="en-US" sz="24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400" dirty="0" err="1">
                <a:latin typeface="Times New Roman" panose="02020603050405020304" pitchFamily="18" charset="0"/>
                <a:cs typeface="Times New Roman" panose="02020603050405020304" pitchFamily="18" charset="0"/>
              </a:rPr>
              <a:t>Deyimler</a:t>
            </a:r>
            <a:endParaRPr lang="en-US" sz="24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400" dirty="0" err="1">
                <a:latin typeface="Times New Roman" panose="02020603050405020304" pitchFamily="18" charset="0"/>
                <a:cs typeface="Times New Roman" panose="02020603050405020304" pitchFamily="18" charset="0"/>
              </a:rPr>
              <a:t>Emojiler</a:t>
            </a:r>
            <a:endParaRPr lang="en-US" sz="24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400" dirty="0" err="1">
                <a:latin typeface="Times New Roman" panose="02020603050405020304" pitchFamily="18" charset="0"/>
                <a:cs typeface="Times New Roman" panose="02020603050405020304" pitchFamily="18" charset="0"/>
              </a:rPr>
              <a:t>Gizli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Özne</a:t>
            </a:r>
            <a:r>
              <a:rPr lang="en-US" sz="2400"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a:p>
            <a:endParaRPr lang="tr-TR" sz="2400" dirty="0">
              <a:latin typeface="Times New Roman" panose="02020603050405020304" pitchFamily="18" charset="0"/>
              <a:cs typeface="Times New Roman" panose="02020603050405020304" pitchFamily="18" charset="0"/>
            </a:endParaRPr>
          </a:p>
        </p:txBody>
      </p:sp>
      <p:pic>
        <p:nvPicPr>
          <p:cNvPr id="15" name="Resim 14">
            <a:extLst>
              <a:ext uri="{FF2B5EF4-FFF2-40B4-BE49-F238E27FC236}">
                <a16:creationId xmlns:a16="http://schemas.microsoft.com/office/drawing/2014/main" id="{02A862AD-B4DC-3D78-5178-EBC2846CD0DC}"/>
              </a:ext>
            </a:extLst>
          </p:cNvPr>
          <p:cNvPicPr>
            <a:picLocks noChangeAspect="1"/>
          </p:cNvPicPr>
          <p:nvPr/>
        </p:nvPicPr>
        <p:blipFill>
          <a:blip r:embed="rId3"/>
          <a:stretch>
            <a:fillRect/>
          </a:stretch>
        </p:blipFill>
        <p:spPr>
          <a:xfrm>
            <a:off x="6561006" y="5670917"/>
            <a:ext cx="11141131" cy="31606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Freeform 4"/>
          <p:cNvSpPr/>
          <p:nvPr/>
        </p:nvSpPr>
        <p:spPr>
          <a:xfrm>
            <a:off x="1537497" y="1699801"/>
            <a:ext cx="4503686" cy="6663717"/>
          </a:xfrm>
          <a:custGeom>
            <a:avLst/>
            <a:gdLst/>
            <a:ahLst/>
            <a:cxnLst/>
            <a:rect l="l" t="t" r="r" b="b"/>
            <a:pathLst>
              <a:path w="4503686" h="6663717">
                <a:moveTo>
                  <a:pt x="0" y="0"/>
                </a:moveTo>
                <a:lnTo>
                  <a:pt x="4503686" y="0"/>
                </a:lnTo>
                <a:lnTo>
                  <a:pt x="4503686" y="6663718"/>
                </a:lnTo>
                <a:lnTo>
                  <a:pt x="0" y="6663718"/>
                </a:lnTo>
                <a:lnTo>
                  <a:pt x="0" y="0"/>
                </a:lnTo>
                <a:close/>
              </a:path>
            </a:pathLst>
          </a:custGeom>
          <a:blipFill>
            <a:blip r:embed="rId3"/>
            <a:stretch>
              <a:fillRect b="-910"/>
            </a:stretch>
          </a:blipFill>
        </p:spPr>
        <p:txBody>
          <a:bodyPr/>
          <a:lstStyle/>
          <a:p>
            <a:endParaRPr lang="tr-TR"/>
          </a:p>
        </p:txBody>
      </p:sp>
      <p:sp>
        <p:nvSpPr>
          <p:cNvPr id="5" name="TextBox 5"/>
          <p:cNvSpPr txBox="1"/>
          <p:nvPr/>
        </p:nvSpPr>
        <p:spPr>
          <a:xfrm>
            <a:off x="4200809" y="742950"/>
            <a:ext cx="9886383" cy="1327785"/>
          </a:xfrm>
          <a:prstGeom prst="rect">
            <a:avLst/>
          </a:prstGeom>
        </p:spPr>
        <p:txBody>
          <a:bodyPr lIns="0" tIns="0" rIns="0" bIns="0" rtlCol="0" anchor="t">
            <a:spAutoFit/>
          </a:bodyPr>
          <a:lstStyle/>
          <a:p>
            <a:pPr algn="ctr">
              <a:lnSpc>
                <a:spcPts val="5038"/>
              </a:lnSpc>
            </a:pPr>
            <a:r>
              <a:rPr lang="en-US" sz="3599">
                <a:solidFill>
                  <a:srgbClr val="004AAD"/>
                </a:solidFill>
                <a:latin typeface="Arial Bold"/>
                <a:ea typeface="Arial Bold"/>
                <a:cs typeface="Arial Bold"/>
                <a:sym typeface="Arial Bold"/>
              </a:rPr>
              <a:t>&lt;MODEL EĞİTİMİ VE DEĞERLENDİRME&gt;</a:t>
            </a:r>
          </a:p>
          <a:p>
            <a:pPr algn="ctr">
              <a:lnSpc>
                <a:spcPts val="5038"/>
              </a:lnSpc>
            </a:pPr>
            <a:endParaRPr lang="en-US" sz="3599">
              <a:solidFill>
                <a:srgbClr val="004AAD"/>
              </a:solidFill>
              <a:latin typeface="Arial Bold"/>
              <a:ea typeface="Arial Bold"/>
              <a:cs typeface="Arial Bold"/>
              <a:sym typeface="Arial Bold"/>
            </a:endParaRPr>
          </a:p>
        </p:txBody>
      </p:sp>
      <p:sp>
        <p:nvSpPr>
          <p:cNvPr id="6" name="TextBox 6"/>
          <p:cNvSpPr txBox="1"/>
          <p:nvPr/>
        </p:nvSpPr>
        <p:spPr>
          <a:xfrm>
            <a:off x="6324600" y="1409700"/>
            <a:ext cx="11446896" cy="7184274"/>
          </a:xfrm>
          <a:prstGeom prst="rect">
            <a:avLst/>
          </a:prstGeom>
        </p:spPr>
        <p:txBody>
          <a:bodyPr wrap="square" lIns="0" tIns="0" rIns="0" bIns="0" numCol="1" rtlCol="0" anchor="t">
            <a:spAutoFit/>
          </a:bodyPr>
          <a:lstStyle/>
          <a:p>
            <a:pPr algn="ctr"/>
            <a:endParaRPr lang="tr-TR" sz="2000" dirty="0">
              <a:solidFill>
                <a:srgbClr val="000000"/>
              </a:solidFill>
              <a:effectLst/>
              <a:latin typeface="Times New Roman" panose="02020603050405020304" pitchFamily="18" charset="0"/>
              <a:cs typeface="Times New Roman" panose="02020603050405020304" pitchFamily="18" charset="0"/>
            </a:endParaRPr>
          </a:p>
          <a:p>
            <a:pPr marL="342900" indent="-342900" algn="ctr">
              <a:buFont typeface="Arial" panose="020B0604020202020204" pitchFamily="34" charset="0"/>
              <a:buChar char="•"/>
            </a:pPr>
            <a:r>
              <a:rPr lang="tr-TR" sz="2000" b="0" i="0" dirty="0">
                <a:solidFill>
                  <a:srgbClr val="000000"/>
                </a:solidFill>
                <a:effectLst/>
                <a:latin typeface="Times New Roman" panose="02020603050405020304" pitchFamily="18" charset="0"/>
                <a:cs typeface="Times New Roman" panose="02020603050405020304" pitchFamily="18" charset="0"/>
              </a:rPr>
              <a:t>Veri Seti: Model, Türkçe dilinde eğitilmiş akdeniz27/bert-</a:t>
            </a:r>
            <a:r>
              <a:rPr lang="tr-TR" sz="2000" b="0" i="0" dirty="0" err="1">
                <a:solidFill>
                  <a:srgbClr val="000000"/>
                </a:solidFill>
                <a:effectLst/>
                <a:latin typeface="Times New Roman" panose="02020603050405020304" pitchFamily="18" charset="0"/>
                <a:cs typeface="Times New Roman" panose="02020603050405020304" pitchFamily="18" charset="0"/>
              </a:rPr>
              <a:t>base</a:t>
            </a:r>
            <a:r>
              <a:rPr lang="tr-TR" sz="2000" b="0" i="0" dirty="0">
                <a:solidFill>
                  <a:srgbClr val="000000"/>
                </a:solidFill>
                <a:effectLst/>
                <a:latin typeface="Times New Roman" panose="02020603050405020304" pitchFamily="18" charset="0"/>
                <a:cs typeface="Times New Roman" panose="02020603050405020304" pitchFamily="18" charset="0"/>
              </a:rPr>
              <a:t>-</a:t>
            </a:r>
            <a:r>
              <a:rPr lang="tr-TR" sz="2000" b="0" i="0" dirty="0" err="1">
                <a:solidFill>
                  <a:srgbClr val="000000"/>
                </a:solidFill>
                <a:effectLst/>
                <a:latin typeface="Times New Roman" panose="02020603050405020304" pitchFamily="18" charset="0"/>
                <a:cs typeface="Times New Roman" panose="02020603050405020304" pitchFamily="18" charset="0"/>
              </a:rPr>
              <a:t>turkish-cased-ner</a:t>
            </a:r>
            <a:r>
              <a:rPr lang="tr-TR" sz="2000" b="0" i="0" dirty="0">
                <a:solidFill>
                  <a:srgbClr val="000000"/>
                </a:solidFill>
                <a:effectLst/>
                <a:latin typeface="Times New Roman" panose="02020603050405020304" pitchFamily="18" charset="0"/>
                <a:cs typeface="Times New Roman" panose="02020603050405020304" pitchFamily="18" charset="0"/>
              </a:rPr>
              <a:t> ve gurkan08/</a:t>
            </a:r>
            <a:r>
              <a:rPr lang="tr-TR" sz="2000" b="0" i="0" dirty="0" err="1">
                <a:solidFill>
                  <a:srgbClr val="000000"/>
                </a:solidFill>
                <a:effectLst/>
                <a:latin typeface="Times New Roman" panose="02020603050405020304" pitchFamily="18" charset="0"/>
                <a:cs typeface="Times New Roman" panose="02020603050405020304" pitchFamily="18" charset="0"/>
              </a:rPr>
              <a:t>turkish-product-comment-sentiment-classification</a:t>
            </a:r>
            <a:r>
              <a:rPr lang="tr-TR" sz="2000" b="0" i="0" dirty="0">
                <a:solidFill>
                  <a:srgbClr val="000000"/>
                </a:solidFill>
                <a:effectLst/>
                <a:latin typeface="Times New Roman" panose="02020603050405020304" pitchFamily="18" charset="0"/>
                <a:cs typeface="Times New Roman" panose="02020603050405020304" pitchFamily="18" charset="0"/>
              </a:rPr>
              <a:t> modelleri kullanılarak eğitildi.</a:t>
            </a:r>
            <a:endParaRPr lang="tr-TR" sz="2000" dirty="0">
              <a:solidFill>
                <a:srgbClr val="000000"/>
              </a:solidFill>
              <a:effectLst/>
              <a:latin typeface="Times New Roman" panose="02020603050405020304" pitchFamily="18" charset="0"/>
              <a:cs typeface="Times New Roman" panose="02020603050405020304" pitchFamily="18" charset="0"/>
            </a:endParaRPr>
          </a:p>
          <a:p>
            <a:pPr algn="ctr"/>
            <a:r>
              <a:rPr lang="tr-TR" sz="2000" b="0" i="0" dirty="0">
                <a:solidFill>
                  <a:srgbClr val="000000"/>
                </a:solidFill>
                <a:effectLst/>
                <a:latin typeface="Times New Roman" panose="02020603050405020304" pitchFamily="18" charset="0"/>
                <a:cs typeface="Times New Roman" panose="02020603050405020304" pitchFamily="18" charset="0"/>
              </a:rPr>
              <a:t>Model Yapısı: </a:t>
            </a:r>
            <a:r>
              <a:rPr lang="tr-TR" sz="2000" b="0" i="0" dirty="0" err="1">
                <a:solidFill>
                  <a:srgbClr val="000000"/>
                </a:solidFill>
                <a:effectLst/>
                <a:latin typeface="Times New Roman" panose="02020603050405020304" pitchFamily="18" charset="0"/>
                <a:cs typeface="Times New Roman" panose="02020603050405020304" pitchFamily="18" charset="0"/>
              </a:rPr>
              <a:t>Named</a:t>
            </a:r>
            <a:r>
              <a:rPr lang="tr-TR" sz="2000" b="0" i="0" dirty="0">
                <a:solidFill>
                  <a:srgbClr val="000000"/>
                </a:solidFill>
                <a:effectLst/>
                <a:latin typeface="Times New Roman" panose="02020603050405020304" pitchFamily="18" charset="0"/>
                <a:cs typeface="Times New Roman" panose="02020603050405020304" pitchFamily="18" charset="0"/>
              </a:rPr>
              <a:t> </a:t>
            </a:r>
            <a:r>
              <a:rPr lang="tr-TR" sz="2000" b="0" i="0" dirty="0" err="1">
                <a:solidFill>
                  <a:srgbClr val="000000"/>
                </a:solidFill>
                <a:effectLst/>
                <a:latin typeface="Times New Roman" panose="02020603050405020304" pitchFamily="18" charset="0"/>
                <a:cs typeface="Times New Roman" panose="02020603050405020304" pitchFamily="18" charset="0"/>
              </a:rPr>
              <a:t>Entity</a:t>
            </a:r>
            <a:r>
              <a:rPr lang="tr-TR" sz="2000" b="0" i="0" dirty="0">
                <a:solidFill>
                  <a:srgbClr val="000000"/>
                </a:solidFill>
                <a:effectLst/>
                <a:latin typeface="Times New Roman" panose="02020603050405020304" pitchFamily="18" charset="0"/>
                <a:cs typeface="Times New Roman" panose="02020603050405020304" pitchFamily="18" charset="0"/>
              </a:rPr>
              <a:t> </a:t>
            </a:r>
            <a:r>
              <a:rPr lang="tr-TR" sz="2000" b="0" i="0" dirty="0" err="1">
                <a:solidFill>
                  <a:srgbClr val="000000"/>
                </a:solidFill>
                <a:effectLst/>
                <a:latin typeface="Times New Roman" panose="02020603050405020304" pitchFamily="18" charset="0"/>
                <a:cs typeface="Times New Roman" panose="02020603050405020304" pitchFamily="18" charset="0"/>
              </a:rPr>
              <a:t>Recognition</a:t>
            </a:r>
            <a:r>
              <a:rPr lang="tr-TR" sz="2000" b="0" i="0" dirty="0">
                <a:solidFill>
                  <a:srgbClr val="000000"/>
                </a:solidFill>
                <a:effectLst/>
                <a:latin typeface="Times New Roman" panose="02020603050405020304" pitchFamily="18" charset="0"/>
                <a:cs typeface="Times New Roman" panose="02020603050405020304" pitchFamily="18" charset="0"/>
              </a:rPr>
              <a:t> (NER) modeli için </a:t>
            </a:r>
            <a:r>
              <a:rPr lang="tr-TR" sz="2000" b="0" i="0" dirty="0" err="1">
                <a:solidFill>
                  <a:srgbClr val="000000"/>
                </a:solidFill>
                <a:effectLst/>
                <a:latin typeface="Times New Roman" panose="02020603050405020304" pitchFamily="18" charset="0"/>
                <a:cs typeface="Times New Roman" panose="02020603050405020304" pitchFamily="18" charset="0"/>
              </a:rPr>
              <a:t>BertForTokenClassification</a:t>
            </a:r>
            <a:r>
              <a:rPr lang="tr-TR" sz="2000" b="0" i="0" dirty="0">
                <a:solidFill>
                  <a:srgbClr val="000000"/>
                </a:solidFill>
                <a:effectLst/>
                <a:latin typeface="Times New Roman" panose="02020603050405020304" pitchFamily="18" charset="0"/>
                <a:cs typeface="Times New Roman" panose="02020603050405020304" pitchFamily="18" charset="0"/>
              </a:rPr>
              <a:t>, duygu analizi modeli için ise </a:t>
            </a:r>
            <a:r>
              <a:rPr lang="tr-TR" sz="2000" b="0" i="0" dirty="0" err="1">
                <a:solidFill>
                  <a:srgbClr val="000000"/>
                </a:solidFill>
                <a:effectLst/>
                <a:latin typeface="Times New Roman" panose="02020603050405020304" pitchFamily="18" charset="0"/>
                <a:cs typeface="Times New Roman" panose="02020603050405020304" pitchFamily="18" charset="0"/>
              </a:rPr>
              <a:t>AutoModelForSequenceClassification</a:t>
            </a:r>
            <a:r>
              <a:rPr lang="tr-TR" sz="2000" b="0" i="0" dirty="0">
                <a:solidFill>
                  <a:srgbClr val="000000"/>
                </a:solidFill>
                <a:effectLst/>
                <a:latin typeface="Times New Roman" panose="02020603050405020304" pitchFamily="18" charset="0"/>
                <a:cs typeface="Times New Roman" panose="02020603050405020304" pitchFamily="18" charset="0"/>
              </a:rPr>
              <a:t> kullanıldı.</a:t>
            </a:r>
            <a:endParaRPr lang="tr-TR" sz="2000" dirty="0">
              <a:solidFill>
                <a:srgbClr val="000000"/>
              </a:solidFill>
              <a:effectLst/>
              <a:latin typeface="Times New Roman" panose="02020603050405020304" pitchFamily="18" charset="0"/>
              <a:cs typeface="Times New Roman" panose="02020603050405020304" pitchFamily="18" charset="0"/>
            </a:endParaRPr>
          </a:p>
          <a:p>
            <a:pPr algn="ctr"/>
            <a:r>
              <a:rPr lang="tr-TR" sz="2000" b="0" i="0" dirty="0" err="1">
                <a:solidFill>
                  <a:srgbClr val="000000"/>
                </a:solidFill>
                <a:effectLst/>
                <a:latin typeface="Times New Roman" panose="02020603050405020304" pitchFamily="18" charset="0"/>
                <a:cs typeface="Times New Roman" panose="02020603050405020304" pitchFamily="18" charset="0"/>
              </a:rPr>
              <a:t>Tokenizer</a:t>
            </a:r>
            <a:r>
              <a:rPr lang="tr-TR" sz="2000" b="0" i="0" dirty="0">
                <a:solidFill>
                  <a:srgbClr val="000000"/>
                </a:solidFill>
                <a:effectLst/>
                <a:latin typeface="Times New Roman" panose="02020603050405020304" pitchFamily="18" charset="0"/>
                <a:cs typeface="Times New Roman" panose="02020603050405020304" pitchFamily="18" charset="0"/>
              </a:rPr>
              <a:t>: Her iki model de ilgili BERT </a:t>
            </a:r>
            <a:r>
              <a:rPr lang="tr-TR" sz="2000" b="0" i="0" dirty="0" err="1">
                <a:solidFill>
                  <a:srgbClr val="000000"/>
                </a:solidFill>
                <a:effectLst/>
                <a:latin typeface="Times New Roman" panose="02020603050405020304" pitchFamily="18" charset="0"/>
                <a:cs typeface="Times New Roman" panose="02020603050405020304" pitchFamily="18" charset="0"/>
              </a:rPr>
              <a:t>tokenizasyon</a:t>
            </a:r>
            <a:r>
              <a:rPr lang="tr-TR" sz="2000" b="0" i="0" dirty="0">
                <a:solidFill>
                  <a:srgbClr val="000000"/>
                </a:solidFill>
                <a:effectLst/>
                <a:latin typeface="Times New Roman" panose="02020603050405020304" pitchFamily="18" charset="0"/>
                <a:cs typeface="Times New Roman" panose="02020603050405020304" pitchFamily="18" charset="0"/>
              </a:rPr>
              <a:t> tekniklerini kullanarak metinleri ön işleme tabi tutar.</a:t>
            </a:r>
            <a:endParaRPr lang="tr-TR" sz="2000" dirty="0">
              <a:solidFill>
                <a:srgbClr val="000000"/>
              </a:solidFill>
              <a:effectLst/>
              <a:latin typeface="Times New Roman" panose="02020603050405020304" pitchFamily="18" charset="0"/>
              <a:cs typeface="Times New Roman" panose="02020603050405020304" pitchFamily="18" charset="0"/>
            </a:endParaRPr>
          </a:p>
          <a:p>
            <a:pPr algn="ctr"/>
            <a:r>
              <a:rPr lang="tr-TR" sz="2000" b="0" i="0" dirty="0">
                <a:solidFill>
                  <a:srgbClr val="000000"/>
                </a:solidFill>
                <a:effectLst/>
                <a:latin typeface="Times New Roman" panose="02020603050405020304" pitchFamily="18" charset="0"/>
                <a:cs typeface="Times New Roman" panose="02020603050405020304" pitchFamily="18" charset="0"/>
              </a:rPr>
              <a:t>Değerlendirme Metrikleri:</a:t>
            </a:r>
            <a:endParaRPr lang="tr-TR" sz="2000" dirty="0">
              <a:solidFill>
                <a:srgbClr val="000000"/>
              </a:solidFill>
              <a:effectLst/>
              <a:latin typeface="Times New Roman" panose="02020603050405020304" pitchFamily="18" charset="0"/>
              <a:cs typeface="Times New Roman" panose="02020603050405020304" pitchFamily="18" charset="0"/>
            </a:endParaRPr>
          </a:p>
          <a:p>
            <a:pPr marL="342900" indent="-342900" algn="ctr">
              <a:buFont typeface="Arial" panose="020B0604020202020204" pitchFamily="34" charset="0"/>
              <a:buChar char="•"/>
            </a:pPr>
            <a:r>
              <a:rPr lang="tr-TR" sz="2000" b="0" i="0" dirty="0">
                <a:solidFill>
                  <a:srgbClr val="000000"/>
                </a:solidFill>
                <a:effectLst/>
                <a:latin typeface="Times New Roman" panose="02020603050405020304" pitchFamily="18" charset="0"/>
                <a:cs typeface="Times New Roman" panose="02020603050405020304" pitchFamily="18" charset="0"/>
              </a:rPr>
              <a:t>F1-Score: Modelin NER performansı ve duygu analizi performansı F1-Score ile değerlendirildi. Bu metrik, modelin doğruluğu (</a:t>
            </a:r>
            <a:r>
              <a:rPr lang="tr-TR" sz="2000" b="0" i="0" dirty="0" err="1">
                <a:solidFill>
                  <a:srgbClr val="000000"/>
                </a:solidFill>
                <a:effectLst/>
                <a:latin typeface="Times New Roman" panose="02020603050405020304" pitchFamily="18" charset="0"/>
                <a:cs typeface="Times New Roman" panose="02020603050405020304" pitchFamily="18" charset="0"/>
              </a:rPr>
              <a:t>precision</a:t>
            </a:r>
            <a:r>
              <a:rPr lang="tr-TR" sz="2000" b="0" i="0" dirty="0">
                <a:solidFill>
                  <a:srgbClr val="000000"/>
                </a:solidFill>
                <a:effectLst/>
                <a:latin typeface="Times New Roman" panose="02020603050405020304" pitchFamily="18" charset="0"/>
                <a:cs typeface="Times New Roman" panose="02020603050405020304" pitchFamily="18" charset="0"/>
              </a:rPr>
              <a:t>) ve hassasiyeti (</a:t>
            </a:r>
            <a:r>
              <a:rPr lang="tr-TR" sz="2000" b="0" i="0" dirty="0" err="1">
                <a:solidFill>
                  <a:srgbClr val="000000"/>
                </a:solidFill>
                <a:effectLst/>
                <a:latin typeface="Times New Roman" panose="02020603050405020304" pitchFamily="18" charset="0"/>
                <a:cs typeface="Times New Roman" panose="02020603050405020304" pitchFamily="18" charset="0"/>
              </a:rPr>
              <a:t>recall</a:t>
            </a:r>
            <a:r>
              <a:rPr lang="tr-TR" sz="2000" b="0" i="0" dirty="0">
                <a:solidFill>
                  <a:srgbClr val="000000"/>
                </a:solidFill>
                <a:effectLst/>
                <a:latin typeface="Times New Roman" panose="02020603050405020304" pitchFamily="18" charset="0"/>
                <a:cs typeface="Times New Roman" panose="02020603050405020304" pitchFamily="18" charset="0"/>
              </a:rPr>
              <a:t>) arasında bir denge kurar.</a:t>
            </a:r>
            <a:endParaRPr lang="tr-TR" sz="2000" dirty="0">
              <a:solidFill>
                <a:srgbClr val="000000"/>
              </a:solidFill>
              <a:effectLst/>
              <a:latin typeface="Times New Roman" panose="02020603050405020304" pitchFamily="18" charset="0"/>
              <a:cs typeface="Times New Roman" panose="02020603050405020304" pitchFamily="18" charset="0"/>
            </a:endParaRPr>
          </a:p>
          <a:p>
            <a:pPr algn="ctr"/>
            <a:r>
              <a:rPr lang="tr-TR" sz="2000" b="0" i="0" dirty="0" err="1">
                <a:solidFill>
                  <a:srgbClr val="000000"/>
                </a:solidFill>
                <a:effectLst/>
                <a:latin typeface="Times New Roman" panose="02020603050405020304" pitchFamily="18" charset="0"/>
                <a:cs typeface="Times New Roman" panose="02020603050405020304" pitchFamily="18" charset="0"/>
              </a:rPr>
              <a:t>Accuracy</a:t>
            </a:r>
            <a:r>
              <a:rPr lang="tr-TR" sz="2000" b="0" i="0" dirty="0">
                <a:solidFill>
                  <a:srgbClr val="000000"/>
                </a:solidFill>
                <a:effectLst/>
                <a:latin typeface="Times New Roman" panose="02020603050405020304" pitchFamily="18" charset="0"/>
                <a:cs typeface="Times New Roman" panose="02020603050405020304" pitchFamily="18" charset="0"/>
              </a:rPr>
              <a:t> (Doğruluk): Duygu analizi modelinin genel doğruluğu değerlendirildi.</a:t>
            </a:r>
            <a:endParaRPr lang="tr-TR" sz="2000" dirty="0">
              <a:solidFill>
                <a:srgbClr val="000000"/>
              </a:solidFill>
              <a:effectLst/>
              <a:latin typeface="Times New Roman" panose="02020603050405020304" pitchFamily="18" charset="0"/>
              <a:cs typeface="Times New Roman" panose="02020603050405020304" pitchFamily="18" charset="0"/>
            </a:endParaRPr>
          </a:p>
          <a:p>
            <a:pPr algn="ctr"/>
            <a:r>
              <a:rPr lang="tr-TR" sz="2000" b="0" i="0" dirty="0">
                <a:solidFill>
                  <a:srgbClr val="000000"/>
                </a:solidFill>
                <a:effectLst/>
                <a:latin typeface="Times New Roman" panose="02020603050405020304" pitchFamily="18" charset="0"/>
                <a:cs typeface="Times New Roman" panose="02020603050405020304" pitchFamily="18" charset="0"/>
              </a:rPr>
              <a:t>Precision (Kesinlik) ve </a:t>
            </a:r>
            <a:r>
              <a:rPr lang="tr-TR" sz="2000" b="0" i="0" dirty="0" err="1">
                <a:solidFill>
                  <a:srgbClr val="000000"/>
                </a:solidFill>
                <a:effectLst/>
                <a:latin typeface="Times New Roman" panose="02020603050405020304" pitchFamily="18" charset="0"/>
                <a:cs typeface="Times New Roman" panose="02020603050405020304" pitchFamily="18" charset="0"/>
              </a:rPr>
              <a:t>Recall</a:t>
            </a:r>
            <a:r>
              <a:rPr lang="tr-TR" sz="2000" b="0" i="0" dirty="0">
                <a:solidFill>
                  <a:srgbClr val="000000"/>
                </a:solidFill>
                <a:effectLst/>
                <a:latin typeface="Times New Roman" panose="02020603050405020304" pitchFamily="18" charset="0"/>
                <a:cs typeface="Times New Roman" panose="02020603050405020304" pitchFamily="18" charset="0"/>
              </a:rPr>
              <a:t> (Hassasiyet): Her iki model için de ayrı ayrı doğruluk ve hassasiyet metrikleri hesaplandı.</a:t>
            </a:r>
            <a:endParaRPr lang="tr-TR" sz="2000" dirty="0">
              <a:solidFill>
                <a:srgbClr val="000000"/>
              </a:solidFill>
              <a:effectLst/>
              <a:latin typeface="Times New Roman" panose="02020603050405020304" pitchFamily="18" charset="0"/>
              <a:cs typeface="Times New Roman" panose="02020603050405020304" pitchFamily="18" charset="0"/>
            </a:endParaRPr>
          </a:p>
          <a:p>
            <a:pPr algn="ctr"/>
            <a:r>
              <a:rPr lang="tr-TR" sz="2000" b="0" i="0" dirty="0" err="1">
                <a:solidFill>
                  <a:srgbClr val="000000"/>
                </a:solidFill>
                <a:effectLst/>
                <a:latin typeface="Times New Roman" panose="02020603050405020304" pitchFamily="18" charset="0"/>
                <a:cs typeface="Times New Roman" panose="02020603050405020304" pitchFamily="18" charset="0"/>
              </a:rPr>
              <a:t>Confusion</a:t>
            </a:r>
            <a:r>
              <a:rPr lang="tr-TR" sz="2000" b="0" i="0" dirty="0">
                <a:solidFill>
                  <a:srgbClr val="000000"/>
                </a:solidFill>
                <a:effectLst/>
                <a:latin typeface="Times New Roman" panose="02020603050405020304" pitchFamily="18" charset="0"/>
                <a:cs typeface="Times New Roman" panose="02020603050405020304" pitchFamily="18" charset="0"/>
              </a:rPr>
              <a:t> </a:t>
            </a:r>
            <a:r>
              <a:rPr lang="tr-TR" sz="2000" b="0" i="0" dirty="0" err="1">
                <a:solidFill>
                  <a:srgbClr val="000000"/>
                </a:solidFill>
                <a:effectLst/>
                <a:latin typeface="Times New Roman" panose="02020603050405020304" pitchFamily="18" charset="0"/>
                <a:cs typeface="Times New Roman" panose="02020603050405020304" pitchFamily="18" charset="0"/>
              </a:rPr>
              <a:t>Matrix</a:t>
            </a:r>
            <a:r>
              <a:rPr lang="tr-TR" sz="2000" b="0" i="0" dirty="0">
                <a:solidFill>
                  <a:srgbClr val="000000"/>
                </a:solidFill>
                <a:effectLst/>
                <a:latin typeface="Times New Roman" panose="02020603050405020304" pitchFamily="18" charset="0"/>
                <a:cs typeface="Times New Roman" panose="02020603050405020304" pitchFamily="18" charset="0"/>
              </a:rPr>
              <a:t>: Duygu analizi modelinin performansını görselleştirmek için karışıklık matrisi kullanıldı.</a:t>
            </a:r>
            <a:endParaRPr lang="tr-TR" sz="2000" dirty="0">
              <a:solidFill>
                <a:srgbClr val="000000"/>
              </a:solidFill>
              <a:effectLst/>
              <a:latin typeface="Times New Roman" panose="02020603050405020304" pitchFamily="18" charset="0"/>
              <a:cs typeface="Times New Roman" panose="02020603050405020304" pitchFamily="18" charset="0"/>
            </a:endParaRPr>
          </a:p>
          <a:p>
            <a:pPr algn="ctr"/>
            <a:r>
              <a:rPr lang="tr-TR" sz="2000" b="0" i="0" dirty="0">
                <a:solidFill>
                  <a:srgbClr val="000000"/>
                </a:solidFill>
                <a:effectLst/>
                <a:latin typeface="Times New Roman" panose="02020603050405020304" pitchFamily="18" charset="0"/>
                <a:cs typeface="Times New Roman" panose="02020603050405020304" pitchFamily="18" charset="0"/>
              </a:rPr>
              <a:t>Elde Edilen Sonuçlar:</a:t>
            </a:r>
            <a:endParaRPr lang="tr-TR" sz="2000" dirty="0">
              <a:solidFill>
                <a:srgbClr val="000000"/>
              </a:solidFill>
              <a:effectLst/>
              <a:latin typeface="Times New Roman" panose="02020603050405020304" pitchFamily="18" charset="0"/>
              <a:cs typeface="Times New Roman" panose="02020603050405020304" pitchFamily="18" charset="0"/>
            </a:endParaRPr>
          </a:p>
          <a:p>
            <a:pPr marL="342900" indent="-342900" algn="ctr">
              <a:buFont typeface="Arial" panose="020B0604020202020204" pitchFamily="34" charset="0"/>
              <a:buChar char="•"/>
            </a:pPr>
            <a:r>
              <a:rPr lang="tr-TR" sz="2000" b="0" i="0" dirty="0">
                <a:solidFill>
                  <a:srgbClr val="000000"/>
                </a:solidFill>
                <a:effectLst/>
                <a:latin typeface="Times New Roman" panose="02020603050405020304" pitchFamily="18" charset="0"/>
                <a:cs typeface="Times New Roman" panose="02020603050405020304" pitchFamily="18" charset="0"/>
              </a:rPr>
              <a:t>NER Sonuçları: Model, Türkçe metinlerdeki özel isimleri ve diğer önemli varlıkları yüksek doğrulukla tanımlayabildi.</a:t>
            </a:r>
            <a:endParaRPr lang="tr-TR" sz="2000" dirty="0">
              <a:solidFill>
                <a:srgbClr val="000000"/>
              </a:solidFill>
              <a:effectLst/>
              <a:latin typeface="Times New Roman" panose="02020603050405020304" pitchFamily="18" charset="0"/>
              <a:cs typeface="Times New Roman" panose="02020603050405020304" pitchFamily="18" charset="0"/>
            </a:endParaRPr>
          </a:p>
          <a:p>
            <a:pPr algn="ctr"/>
            <a:r>
              <a:rPr lang="tr-TR" sz="2000" b="0" i="0" dirty="0">
                <a:solidFill>
                  <a:srgbClr val="000000"/>
                </a:solidFill>
                <a:effectLst/>
                <a:latin typeface="Times New Roman" panose="02020603050405020304" pitchFamily="18" charset="0"/>
                <a:cs typeface="Times New Roman" panose="02020603050405020304" pitchFamily="18" charset="0"/>
              </a:rPr>
              <a:t>Duygu Analizi Sonuçları: Model, kullanıcı yorumlarını olumlu, olumsuz ve nötr olarak başarıyla sınıflandırdı.</a:t>
            </a:r>
            <a:endParaRPr lang="tr-TR" sz="2000" dirty="0">
              <a:solidFill>
                <a:srgbClr val="000000"/>
              </a:solidFill>
              <a:effectLst/>
              <a:latin typeface="Times New Roman" panose="02020603050405020304" pitchFamily="18" charset="0"/>
              <a:cs typeface="Times New Roman" panose="02020603050405020304" pitchFamily="18" charset="0"/>
            </a:endParaRPr>
          </a:p>
          <a:p>
            <a:pPr algn="ctr"/>
            <a:r>
              <a:rPr lang="tr-TR" sz="2000" b="0" i="0" dirty="0">
                <a:solidFill>
                  <a:srgbClr val="000000"/>
                </a:solidFill>
                <a:effectLst/>
                <a:latin typeface="Times New Roman" panose="02020603050405020304" pitchFamily="18" charset="0"/>
                <a:cs typeface="Times New Roman" panose="02020603050405020304" pitchFamily="18" charset="0"/>
              </a:rPr>
              <a:t>Model Performansı: F1-Score ve doğruluk metriklerinde model yüksek performans gösterdi, özellikle belirli domainlerde (örneğin, ürün yorumları) daha iyi sonuçlar elde edildi.</a:t>
            </a:r>
            <a:endParaRPr lang="tr-TR" sz="2000" dirty="0">
              <a:solidFill>
                <a:srgbClr val="000000"/>
              </a:solidFill>
              <a:effectLst/>
              <a:latin typeface="Times New Roman" panose="02020603050405020304" pitchFamily="18" charset="0"/>
              <a:cs typeface="Times New Roman" panose="02020603050405020304" pitchFamily="18" charset="0"/>
            </a:endParaRPr>
          </a:p>
          <a:p>
            <a:pPr algn="ctr"/>
            <a:r>
              <a:rPr lang="tr-TR" sz="2000" b="0" i="0" dirty="0">
                <a:solidFill>
                  <a:srgbClr val="000000"/>
                </a:solidFill>
                <a:effectLst/>
                <a:latin typeface="Times New Roman" panose="02020603050405020304" pitchFamily="18" charset="0"/>
                <a:cs typeface="Times New Roman" panose="02020603050405020304" pitchFamily="18" charset="0"/>
              </a:rPr>
              <a:t>Bu süreçte kullanılan modeller, metinlerdeki varlıkları tanımlama ve bu varlıklarla ilişkili duygusal tonlamaları doğru bir şekilde belirleme üzerine odaklanmıştır. Kodda yer alan </a:t>
            </a:r>
            <a:r>
              <a:rPr lang="tr-TR" sz="2000" b="0" i="0" dirty="0" err="1">
                <a:solidFill>
                  <a:srgbClr val="000000"/>
                </a:solidFill>
                <a:effectLst/>
                <a:latin typeface="Times New Roman" panose="02020603050405020304" pitchFamily="18" charset="0"/>
                <a:cs typeface="Times New Roman" panose="02020603050405020304" pitchFamily="18" charset="0"/>
              </a:rPr>
              <a:t>process_text</a:t>
            </a:r>
            <a:r>
              <a:rPr lang="tr-TR" sz="2000" b="0" i="0" dirty="0">
                <a:solidFill>
                  <a:srgbClr val="000000"/>
                </a:solidFill>
                <a:effectLst/>
                <a:latin typeface="Times New Roman" panose="02020603050405020304" pitchFamily="18" charset="0"/>
                <a:cs typeface="Times New Roman" panose="02020603050405020304" pitchFamily="18" charset="0"/>
              </a:rPr>
              <a:t> fonksiyonu, bu modellerin işlevselliğini bir araya getirerek temizlenmiş metinleri analiz eder ve sonuçları organize eder​(</a:t>
            </a:r>
            <a:r>
              <a:rPr lang="tr-TR" sz="2000" b="0" i="0" dirty="0" err="1">
                <a:solidFill>
                  <a:srgbClr val="000000"/>
                </a:solidFill>
                <a:effectLst/>
                <a:latin typeface="Times New Roman" panose="02020603050405020304" pitchFamily="18" charset="0"/>
                <a:cs typeface="Times New Roman" panose="02020603050405020304" pitchFamily="18" charset="0"/>
              </a:rPr>
              <a:t>data_processing</a:t>
            </a:r>
            <a:r>
              <a:rPr lang="tr-TR" sz="2000" b="0" i="0" dirty="0">
                <a:solidFill>
                  <a:srgbClr val="000000"/>
                </a:solidFill>
                <a:effectLst/>
                <a:latin typeface="Times New Roman" panose="02020603050405020304" pitchFamily="18" charset="0"/>
                <a:cs typeface="Times New Roman" panose="02020603050405020304" pitchFamily="18" charset="0"/>
              </a:rPr>
              <a:t>)​(</a:t>
            </a:r>
            <a:r>
              <a:rPr lang="tr-TR" sz="2000" b="0" i="0" dirty="0" err="1">
                <a:solidFill>
                  <a:srgbClr val="000000"/>
                </a:solidFill>
                <a:effectLst/>
                <a:latin typeface="Times New Roman" panose="02020603050405020304" pitchFamily="18" charset="0"/>
                <a:cs typeface="Times New Roman" panose="02020603050405020304" pitchFamily="18" charset="0"/>
              </a:rPr>
              <a:t>app</a:t>
            </a:r>
            <a:r>
              <a:rPr lang="tr-TR" sz="2000" b="0" i="0" dirty="0">
                <a:solidFill>
                  <a:srgbClr val="000000"/>
                </a:solidFill>
                <a:effectLst/>
                <a:latin typeface="Times New Roman" panose="02020603050405020304" pitchFamily="18" charset="0"/>
                <a:cs typeface="Times New Roman" panose="02020603050405020304" pitchFamily="18" charset="0"/>
              </a:rPr>
              <a:t>).</a:t>
            </a:r>
            <a:endParaRPr lang="tr-TR" sz="2000" dirty="0">
              <a:solidFill>
                <a:srgbClr val="000000"/>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7581900" y="742950"/>
            <a:ext cx="3124200"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&lt;SONUÇLAR&gt;</a:t>
            </a:r>
          </a:p>
        </p:txBody>
      </p:sp>
      <p:sp>
        <p:nvSpPr>
          <p:cNvPr id="5" name="TextBox 5"/>
          <p:cNvSpPr txBox="1"/>
          <p:nvPr/>
        </p:nvSpPr>
        <p:spPr>
          <a:xfrm>
            <a:off x="2362200" y="938557"/>
            <a:ext cx="15544800" cy="9938618"/>
          </a:xfrm>
          <a:prstGeom prst="rect">
            <a:avLst/>
          </a:prstGeom>
        </p:spPr>
        <p:txBody>
          <a:bodyPr wrap="square" lIns="0" tIns="0" rIns="0" bIns="0" numCol="4" rtlCol="0" anchor="t">
            <a:spAutoFit/>
          </a:bodyPr>
          <a:lstStyle/>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r>
              <a:rPr lang="en-US" sz="2400" dirty="0">
                <a:latin typeface="Times New Roman"/>
                <a:ea typeface="Times New Roman"/>
                <a:cs typeface="Times New Roman"/>
                <a:sym typeface="Times New Roman"/>
              </a:rPr>
              <a:t>Yeni Veri </a:t>
            </a:r>
            <a:r>
              <a:rPr lang="en-US" sz="2400" dirty="0" err="1">
                <a:latin typeface="Times New Roman"/>
                <a:ea typeface="Times New Roman"/>
                <a:cs typeface="Times New Roman"/>
                <a:sym typeface="Times New Roman"/>
              </a:rPr>
              <a:t>Modelleri</a:t>
            </a:r>
            <a:r>
              <a:rPr lang="en-US" sz="2400" dirty="0">
                <a:latin typeface="Times New Roman"/>
                <a:ea typeface="Times New Roman"/>
                <a:cs typeface="Times New Roman"/>
                <a:sym typeface="Times New Roman"/>
              </a:rPr>
              <a:t>:</a:t>
            </a:r>
          </a:p>
          <a:p>
            <a:pPr marL="775041" lvl="2" indent="-258347" algn="ctr">
              <a:lnSpc>
                <a:spcPts val="2512"/>
              </a:lnSpc>
              <a:buFont typeface="Arial"/>
              <a:buChar char="⚬"/>
            </a:pPr>
            <a:r>
              <a:rPr lang="en-US" sz="2400" dirty="0" err="1">
                <a:latin typeface="Times New Roman"/>
                <a:ea typeface="Times New Roman"/>
                <a:cs typeface="Times New Roman"/>
                <a:sym typeface="Times New Roman"/>
              </a:rPr>
              <a:t>Proje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sürecinde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Türkçe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metin</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analizi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için</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özel</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olarak</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geliştirilmiş</a:t>
            </a:r>
            <a:r>
              <a:rPr lang="en-US" sz="2400" dirty="0">
                <a:latin typeface="Times New Roman"/>
                <a:ea typeface="Times New Roman"/>
                <a:cs typeface="Times New Roman"/>
                <a:sym typeface="Times New Roman"/>
              </a:rPr>
              <a:t> yeni </a:t>
            </a:r>
            <a:r>
              <a:rPr lang="en-US" sz="2400" dirty="0" err="1">
                <a:latin typeface="Times New Roman"/>
                <a:ea typeface="Times New Roman"/>
                <a:cs typeface="Times New Roman"/>
                <a:sym typeface="Times New Roman"/>
              </a:rPr>
              <a:t>veri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modelleri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oluşturulmuştur</a:t>
            </a:r>
            <a:r>
              <a:rPr lang="en-US" sz="2400" dirty="0">
                <a:latin typeface="Times New Roman"/>
                <a:ea typeface="Times New Roman"/>
                <a:cs typeface="Times New Roman"/>
                <a:sym typeface="Times New Roman"/>
              </a:rPr>
              <a:t>. Bu </a:t>
            </a:r>
            <a:r>
              <a:rPr lang="en-US" sz="2400" dirty="0" err="1">
                <a:latin typeface="Times New Roman"/>
                <a:ea typeface="Times New Roman"/>
                <a:cs typeface="Times New Roman"/>
                <a:sym typeface="Times New Roman"/>
              </a:rPr>
              <a:t>modeller</a:t>
            </a:r>
            <a:r>
              <a:rPr lang="en-US" sz="2400" dirty="0">
                <a:latin typeface="Times New Roman"/>
                <a:ea typeface="Times New Roman"/>
                <a:cs typeface="Times New Roman"/>
                <a:sym typeface="Times New Roman"/>
              </a:rPr>
              <a:t>, Named Entity Recognition (NER) </a:t>
            </a:r>
            <a:r>
              <a:rPr lang="en-US" sz="2400" dirty="0" err="1">
                <a:latin typeface="Times New Roman"/>
                <a:ea typeface="Times New Roman"/>
                <a:cs typeface="Times New Roman"/>
                <a:sym typeface="Times New Roman"/>
              </a:rPr>
              <a:t>ve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duygu</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analizi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üzerine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odaklanmış</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olup</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Türkçe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dilinde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yüksek</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doğrulukla</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çalışacak</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şekilde</a:t>
            </a:r>
            <a:r>
              <a:rPr lang="en-US" sz="2400" dirty="0">
                <a:latin typeface="Times New Roman"/>
                <a:ea typeface="Times New Roman"/>
                <a:cs typeface="Times New Roman"/>
                <a:sym typeface="Times New Roman"/>
              </a:rPr>
              <a:t> optimize </a:t>
            </a:r>
            <a:r>
              <a:rPr lang="en-US" sz="2400" dirty="0" err="1">
                <a:latin typeface="Times New Roman"/>
                <a:ea typeface="Times New Roman"/>
                <a:cs typeface="Times New Roman"/>
                <a:sym typeface="Times New Roman"/>
              </a:rPr>
              <a:t>edilmiştir</a:t>
            </a:r>
            <a:r>
              <a:rPr lang="en-US" sz="2400" dirty="0">
                <a:latin typeface="Times New Roman"/>
                <a:ea typeface="Times New Roman"/>
                <a:cs typeface="Times New Roman"/>
                <a:sym typeface="Times New Roman"/>
              </a:rPr>
              <a:t>.</a:t>
            </a: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r>
              <a:rPr lang="en-US" sz="2400" dirty="0" err="1">
                <a:latin typeface="Times New Roman"/>
                <a:ea typeface="Times New Roman"/>
                <a:cs typeface="Times New Roman"/>
                <a:sym typeface="Times New Roman"/>
              </a:rPr>
              <a:t>Türkçe</a:t>
            </a:r>
            <a:r>
              <a:rPr lang="en-US" sz="2400" dirty="0">
                <a:latin typeface="Times New Roman"/>
                <a:ea typeface="Times New Roman"/>
                <a:cs typeface="Times New Roman"/>
                <a:sym typeface="Times New Roman"/>
              </a:rPr>
              <a:t> NLP </a:t>
            </a:r>
            <a:r>
              <a:rPr lang="en-US" sz="2400" dirty="0" err="1">
                <a:latin typeface="Times New Roman"/>
                <a:ea typeface="Times New Roman"/>
                <a:cs typeface="Times New Roman"/>
                <a:sym typeface="Times New Roman"/>
              </a:rPr>
              <a:t>Alanına</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Katkı</a:t>
            </a:r>
            <a:r>
              <a:rPr lang="en-US" sz="2400" dirty="0">
                <a:latin typeface="Times New Roman"/>
                <a:ea typeface="Times New Roman"/>
                <a:cs typeface="Times New Roman"/>
                <a:sym typeface="Times New Roman"/>
              </a:rPr>
              <a:t>:</a:t>
            </a:r>
          </a:p>
          <a:p>
            <a:pPr marL="775041" lvl="2" indent="-258347" algn="ctr">
              <a:lnSpc>
                <a:spcPts val="2512"/>
              </a:lnSpc>
              <a:buFont typeface="Arial"/>
              <a:buChar char="⚬"/>
            </a:pPr>
            <a:r>
              <a:rPr lang="en-US" sz="2400" dirty="0" err="1">
                <a:latin typeface="Times New Roman"/>
                <a:ea typeface="Times New Roman"/>
                <a:cs typeface="Times New Roman"/>
                <a:sym typeface="Times New Roman"/>
              </a:rPr>
              <a:t>Proje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kapsamında</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geliştirilen</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modeller</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ve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iş</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akışları</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Türkçe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doğal</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dil</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işleme</a:t>
            </a:r>
            <a:r>
              <a:rPr lang="en-US" sz="2400" dirty="0">
                <a:latin typeface="Times New Roman"/>
                <a:ea typeface="Times New Roman"/>
                <a:cs typeface="Times New Roman"/>
                <a:sym typeface="Times New Roman"/>
              </a:rPr>
              <a:t> (NLP) </a:t>
            </a:r>
            <a:r>
              <a:rPr lang="en-US" sz="2400" dirty="0" err="1">
                <a:latin typeface="Times New Roman"/>
                <a:ea typeface="Times New Roman"/>
                <a:cs typeface="Times New Roman"/>
                <a:sym typeface="Times New Roman"/>
              </a:rPr>
              <a:t>alanına</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önemli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katkılar</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sağlamıştır</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Özellikle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Türkçe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dilinde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varlık</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tanıma</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ve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duygu</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analizi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üzerine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yapılan</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çalışmalar</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bu</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alandaki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mevcut</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eksiklikleri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gidermeye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yardımcı</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olmuştur</a:t>
            </a:r>
            <a:r>
              <a:rPr lang="en-US" sz="2400" dirty="0">
                <a:latin typeface="Times New Roman"/>
                <a:ea typeface="Times New Roman"/>
                <a:cs typeface="Times New Roman"/>
                <a:sym typeface="Times New Roman"/>
              </a:rPr>
              <a:t>.</a:t>
            </a: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r>
              <a:rPr lang="en-US" sz="2400" dirty="0">
                <a:latin typeface="Times New Roman"/>
                <a:ea typeface="Times New Roman"/>
                <a:cs typeface="Times New Roman"/>
                <a:sym typeface="Times New Roman"/>
              </a:rPr>
              <a:t>Apache </a:t>
            </a:r>
            <a:r>
              <a:rPr lang="en-US" sz="2400" dirty="0" err="1">
                <a:latin typeface="Times New Roman"/>
                <a:ea typeface="Times New Roman"/>
                <a:cs typeface="Times New Roman"/>
                <a:sym typeface="Times New Roman"/>
              </a:rPr>
              <a:t>Lisanslı</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Modeller</a:t>
            </a:r>
            <a:r>
              <a:rPr lang="en-US" sz="2400" dirty="0">
                <a:latin typeface="Times New Roman"/>
                <a:ea typeface="Times New Roman"/>
                <a:cs typeface="Times New Roman"/>
                <a:sym typeface="Times New Roman"/>
              </a:rPr>
              <a:t>:</a:t>
            </a:r>
          </a:p>
          <a:p>
            <a:pPr marL="775041" lvl="2" indent="-258347" algn="ctr">
              <a:lnSpc>
                <a:spcPts val="2512"/>
              </a:lnSpc>
              <a:buFont typeface="Arial"/>
              <a:buChar char="⚬"/>
            </a:pPr>
            <a:r>
              <a:rPr lang="en-US" sz="2400" dirty="0" err="1">
                <a:latin typeface="Times New Roman"/>
                <a:ea typeface="Times New Roman"/>
                <a:cs typeface="Times New Roman"/>
                <a:sym typeface="Times New Roman"/>
              </a:rPr>
              <a:t>Geliştirilen</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veri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modelleri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ve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ilgili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kodlar</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açık</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kaynak</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olarak</a:t>
            </a:r>
            <a:r>
              <a:rPr lang="en-US" sz="2400" dirty="0">
                <a:latin typeface="Times New Roman"/>
                <a:ea typeface="Times New Roman"/>
                <a:cs typeface="Times New Roman"/>
                <a:sym typeface="Times New Roman"/>
              </a:rPr>
              <a:t> Apache </a:t>
            </a:r>
            <a:r>
              <a:rPr lang="en-US" sz="2400" dirty="0" err="1">
                <a:latin typeface="Times New Roman"/>
                <a:ea typeface="Times New Roman"/>
                <a:cs typeface="Times New Roman"/>
                <a:sym typeface="Times New Roman"/>
              </a:rPr>
              <a:t>lisansı</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altında</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yayınlanmıştır</a:t>
            </a:r>
            <a:r>
              <a:rPr lang="en-US" sz="2400" dirty="0">
                <a:latin typeface="Times New Roman"/>
                <a:ea typeface="Times New Roman"/>
                <a:cs typeface="Times New Roman"/>
                <a:sym typeface="Times New Roman"/>
              </a:rPr>
              <a:t>. Bu </a:t>
            </a:r>
            <a:r>
              <a:rPr lang="en-US" sz="2400" dirty="0" err="1">
                <a:latin typeface="Times New Roman"/>
                <a:ea typeface="Times New Roman"/>
                <a:cs typeface="Times New Roman"/>
                <a:sym typeface="Times New Roman"/>
              </a:rPr>
              <a:t>sayede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geliştirilen</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araçlar</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ve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modeller</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Türkçe</a:t>
            </a:r>
            <a:r>
              <a:rPr lang="en-US" sz="2400" dirty="0">
                <a:latin typeface="Times New Roman"/>
                <a:ea typeface="Times New Roman"/>
                <a:cs typeface="Times New Roman"/>
                <a:sym typeface="Times New Roman"/>
              </a:rPr>
              <a:t> NLP </a:t>
            </a:r>
            <a:r>
              <a:rPr lang="en-US" sz="2400" dirty="0" err="1">
                <a:latin typeface="Times New Roman"/>
                <a:ea typeface="Times New Roman"/>
                <a:cs typeface="Times New Roman"/>
                <a:sym typeface="Times New Roman"/>
              </a:rPr>
              <a:t>alanında</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çalışmak</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isteyen</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araştırmacılar</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ve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geliştiriciler</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için</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erişilebilir</a:t>
            </a:r>
            <a:r>
              <a:rPr lang="en-US" sz="2400" dirty="0">
                <a:latin typeface="Times New Roman"/>
                <a:ea typeface="Times New Roman"/>
                <a:cs typeface="Times New Roman"/>
                <a:sym typeface="Times New Roman"/>
              </a:rPr>
              <a:t> hale </a:t>
            </a:r>
            <a:r>
              <a:rPr lang="en-US" sz="2400" dirty="0" err="1">
                <a:latin typeface="Times New Roman"/>
                <a:ea typeface="Times New Roman"/>
                <a:cs typeface="Times New Roman"/>
                <a:sym typeface="Times New Roman"/>
              </a:rPr>
              <a:t>getirilmiştir</a:t>
            </a:r>
            <a:r>
              <a:rPr lang="en-US" sz="2400" dirty="0">
                <a:latin typeface="Times New Roman"/>
                <a:ea typeface="Times New Roman"/>
                <a:cs typeface="Times New Roman"/>
                <a:sym typeface="Times New Roman"/>
              </a:rPr>
              <a:t>.</a:t>
            </a: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marL="193760" lvl="1" algn="ctr">
              <a:lnSpc>
                <a:spcPts val="2512"/>
              </a:lnSpc>
            </a:pPr>
            <a:endParaRPr lang="en-US" sz="2400" dirty="0">
              <a:latin typeface="Times New Roman"/>
              <a:ea typeface="Times New Roman"/>
              <a:cs typeface="Times New Roman"/>
              <a:sym typeface="Times New Roman"/>
            </a:endParaRPr>
          </a:p>
          <a:p>
            <a:pPr marL="387520" lvl="1" indent="-193760" algn="ctr">
              <a:lnSpc>
                <a:spcPts val="2512"/>
              </a:lnSpc>
              <a:buAutoNum type="arabicPeriod"/>
            </a:pPr>
            <a:endParaRPr lang="en-US" sz="2400" dirty="0">
              <a:latin typeface="Times New Roman"/>
              <a:ea typeface="Times New Roman"/>
              <a:cs typeface="Times New Roman"/>
              <a:sym typeface="Times New Roman"/>
            </a:endParaRPr>
          </a:p>
          <a:p>
            <a:pPr algn="ctr">
              <a:lnSpc>
                <a:spcPts val="2512"/>
              </a:lnSpc>
            </a:pPr>
            <a:endParaRPr lang="en-US" sz="2400" dirty="0">
              <a:latin typeface="Times New Roman"/>
              <a:ea typeface="Times New Roman"/>
              <a:cs typeface="Times New Roman"/>
              <a:sym typeface="Times New Roman"/>
            </a:endParaRPr>
          </a:p>
        </p:txBody>
      </p:sp>
      <p:sp>
        <p:nvSpPr>
          <p:cNvPr id="6" name="Metin kutusu 5">
            <a:extLst>
              <a:ext uri="{FF2B5EF4-FFF2-40B4-BE49-F238E27FC236}">
                <a16:creationId xmlns:a16="http://schemas.microsoft.com/office/drawing/2014/main" id="{F2C397F6-A172-E0EF-B84C-C9BA4BBFEAFF}"/>
              </a:ext>
            </a:extLst>
          </p:cNvPr>
          <p:cNvSpPr txBox="1"/>
          <p:nvPr/>
        </p:nvSpPr>
        <p:spPr>
          <a:xfrm>
            <a:off x="2133600" y="6886388"/>
            <a:ext cx="13868400" cy="1569660"/>
          </a:xfrm>
          <a:prstGeom prst="rect">
            <a:avLst/>
          </a:prstGeom>
          <a:noFill/>
        </p:spPr>
        <p:txBody>
          <a:bodyPr wrap="square" rtlCol="0">
            <a:spAutoFit/>
          </a:bodyPr>
          <a:lstStyle/>
          <a:p>
            <a:r>
              <a:rPr lang="tr-TR" sz="2400" dirty="0">
                <a:latin typeface="Times New Roman" panose="02020603050405020304" pitchFamily="18" charset="0"/>
                <a:cs typeface="Times New Roman" panose="02020603050405020304" pitchFamily="18" charset="0"/>
              </a:rPr>
              <a:t>Bu proje, Türkçe doğal dil işleme alanına yeni ve etkili araçlar kazandırmış, aynı zamanda açık kaynaklı Apache lisansı ile daha geniş bir kullanıcı kitlesinin erişimine sunulmuştur. Bu tür geliştirmeler, Türkçe NLP uygulamalarının yaygınlaşması ve kalitesinin artırılmasına önemli bir katkı sunmaktadır.</a:t>
            </a:r>
          </a:p>
          <a:p>
            <a:endParaRPr lang="tr-T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6425766" y="742950"/>
            <a:ext cx="5436468"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 YOL HARİTASI&gt;</a:t>
            </a:r>
          </a:p>
        </p:txBody>
      </p:sp>
      <p:sp>
        <p:nvSpPr>
          <p:cNvPr id="6" name="Metin kutusu 5">
            <a:extLst>
              <a:ext uri="{FF2B5EF4-FFF2-40B4-BE49-F238E27FC236}">
                <a16:creationId xmlns:a16="http://schemas.microsoft.com/office/drawing/2014/main" id="{16CE4D00-75D3-E09A-B71F-F8CC621A4EE5}"/>
              </a:ext>
            </a:extLst>
          </p:cNvPr>
          <p:cNvSpPr txBox="1"/>
          <p:nvPr/>
        </p:nvSpPr>
        <p:spPr>
          <a:xfrm>
            <a:off x="914400" y="1943100"/>
            <a:ext cx="16344900" cy="6124754"/>
          </a:xfrm>
          <a:prstGeom prst="rect">
            <a:avLst/>
          </a:prstGeom>
          <a:noFill/>
        </p:spPr>
        <p:txBody>
          <a:bodyPr wrap="square" rtlCol="0">
            <a:spAutoFit/>
          </a:bodyPr>
          <a:lstStyle/>
          <a:p>
            <a:pPr marL="342900" indent="-342900">
              <a:buFont typeface="+mj-lt"/>
              <a:buAutoNum type="arabicPeriod"/>
            </a:pPr>
            <a:r>
              <a:rPr lang="tr-TR" sz="2800" dirty="0">
                <a:latin typeface="Times New Roman" panose="02020603050405020304" pitchFamily="18" charset="0"/>
                <a:cs typeface="Times New Roman" panose="02020603050405020304" pitchFamily="18" charset="0"/>
              </a:rPr>
              <a:t>Genişletilmiş Veri Setleri</a:t>
            </a:r>
            <a:r>
              <a:rPr lang="en-US" sz="2800" dirty="0">
                <a:latin typeface="Times New Roman" panose="02020603050405020304" pitchFamily="18" charset="0"/>
                <a:cs typeface="Times New Roman" panose="02020603050405020304" pitchFamily="18" charset="0"/>
              </a:rPr>
              <a:t>:</a:t>
            </a:r>
            <a:r>
              <a:rPr lang="tr-TR" sz="2800" dirty="0">
                <a:latin typeface="Times New Roman" panose="02020603050405020304" pitchFamily="18" charset="0"/>
                <a:cs typeface="Times New Roman" panose="02020603050405020304" pitchFamily="18" charset="0"/>
              </a:rPr>
              <a:t>Farklı sektörlerden (sağlık, finans, e-ticaret, eğitim vb.) veri setleri kullanarak modelin genelleme yeteneği artırılabilir.</a:t>
            </a:r>
            <a:endParaRPr lang="en-US" sz="28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sz="2800" dirty="0">
                <a:latin typeface="Times New Roman" panose="02020603050405020304" pitchFamily="18" charset="0"/>
                <a:cs typeface="Times New Roman" panose="02020603050405020304" pitchFamily="18" charset="0"/>
              </a:rPr>
              <a:t>Derin Öğrenme:</a:t>
            </a:r>
            <a:r>
              <a:rPr lang="en-US" sz="2800" dirty="0">
                <a:latin typeface="Times New Roman" panose="02020603050405020304" pitchFamily="18" charset="0"/>
                <a:cs typeface="Times New Roman" panose="02020603050405020304" pitchFamily="18" charset="0"/>
              </a:rPr>
              <a:t> </a:t>
            </a:r>
            <a:r>
              <a:rPr lang="tr-TR" sz="2800" dirty="0">
                <a:latin typeface="Times New Roman" panose="02020603050405020304" pitchFamily="18" charset="0"/>
                <a:cs typeface="Times New Roman" panose="02020603050405020304" pitchFamily="18" charset="0"/>
              </a:rPr>
              <a:t>BERT tabanlı modeller, daha derin </a:t>
            </a:r>
            <a:r>
              <a:rPr lang="tr-TR" sz="2800" dirty="0" err="1">
                <a:latin typeface="Times New Roman" panose="02020603050405020304" pitchFamily="18" charset="0"/>
                <a:cs typeface="Times New Roman" panose="02020603050405020304" pitchFamily="18" charset="0"/>
              </a:rPr>
              <a:t>Transformer</a:t>
            </a:r>
            <a:r>
              <a:rPr lang="tr-TR" sz="2800" dirty="0">
                <a:latin typeface="Times New Roman" panose="02020603050405020304" pitchFamily="18" charset="0"/>
                <a:cs typeface="Times New Roman" panose="02020603050405020304" pitchFamily="18" charset="0"/>
              </a:rPr>
              <a:t> mimarileri ile </a:t>
            </a:r>
            <a:r>
              <a:rPr lang="tr-TR" sz="2800" dirty="0" err="1">
                <a:latin typeface="Times New Roman" panose="02020603050405020304" pitchFamily="18" charset="0"/>
                <a:cs typeface="Times New Roman" panose="02020603050405020304" pitchFamily="18" charset="0"/>
              </a:rPr>
              <a:t>güçlendirilebili</a:t>
            </a:r>
            <a:endParaRPr lang="en-US" sz="28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sz="2800" dirty="0">
                <a:latin typeface="Times New Roman" panose="02020603050405020304" pitchFamily="18" charset="0"/>
                <a:cs typeface="Times New Roman" panose="02020603050405020304" pitchFamily="18" charset="0"/>
              </a:rPr>
              <a:t>Çok Dilli </a:t>
            </a:r>
            <a:r>
              <a:rPr lang="tr-TR" sz="2800" dirty="0" err="1">
                <a:latin typeface="Times New Roman" panose="02020603050405020304" pitchFamily="18" charset="0"/>
                <a:cs typeface="Times New Roman" panose="02020603050405020304" pitchFamily="18" charset="0"/>
              </a:rPr>
              <a:t>Destek:Projeye</a:t>
            </a:r>
            <a:r>
              <a:rPr lang="tr-TR" sz="2800" dirty="0">
                <a:latin typeface="Times New Roman" panose="02020603050405020304" pitchFamily="18" charset="0"/>
                <a:cs typeface="Times New Roman" panose="02020603050405020304" pitchFamily="18" charset="0"/>
              </a:rPr>
              <a:t> çok dilli destek eklenerek farklı dillerde de yüksek performans sağlayan modeller geliştirilebilir.</a:t>
            </a:r>
            <a:endParaRPr lang="en-US" sz="28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sz="2800" dirty="0">
                <a:latin typeface="Times New Roman" panose="02020603050405020304" pitchFamily="18" charset="0"/>
                <a:cs typeface="Times New Roman" panose="02020603050405020304" pitchFamily="18" charset="0"/>
              </a:rPr>
              <a:t>Kullanıcı Dostu Arayüzler:</a:t>
            </a:r>
            <a:r>
              <a:rPr lang="en-US" sz="2800" dirty="0">
                <a:latin typeface="Times New Roman" panose="02020603050405020304" pitchFamily="18" charset="0"/>
                <a:cs typeface="Times New Roman" panose="02020603050405020304" pitchFamily="18" charset="0"/>
              </a:rPr>
              <a:t> </a:t>
            </a:r>
            <a:r>
              <a:rPr lang="tr-TR" sz="2800" dirty="0">
                <a:latin typeface="Times New Roman" panose="02020603050405020304" pitchFamily="18" charset="0"/>
                <a:cs typeface="Times New Roman" panose="02020603050405020304" pitchFamily="18" charset="0"/>
              </a:rPr>
              <a:t>Geliştirilen modellerin daha geniş bir kitle tarafından kullanılabilmesi için kullanıcı dostu arayüzler ve </a:t>
            </a:r>
            <a:r>
              <a:rPr lang="tr-TR" sz="2800" dirty="0" err="1">
                <a:latin typeface="Times New Roman" panose="02020603050405020304" pitchFamily="18" charset="0"/>
                <a:cs typeface="Times New Roman" panose="02020603050405020304" pitchFamily="18" charset="0"/>
              </a:rPr>
              <a:t>API’ler</a:t>
            </a:r>
            <a:r>
              <a:rPr lang="tr-TR" sz="2800" dirty="0">
                <a:latin typeface="Times New Roman" panose="02020603050405020304" pitchFamily="18" charset="0"/>
                <a:cs typeface="Times New Roman" panose="02020603050405020304" pitchFamily="18" charset="0"/>
              </a:rPr>
              <a:t> tasarlanabilir.</a:t>
            </a:r>
            <a:endParaRPr lang="en-US" sz="28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sz="2800" dirty="0">
                <a:latin typeface="Times New Roman" panose="02020603050405020304" pitchFamily="18" charset="0"/>
                <a:cs typeface="Times New Roman" panose="02020603050405020304" pitchFamily="18" charset="0"/>
              </a:rPr>
              <a:t>Gerçek Zamanlı </a:t>
            </a:r>
            <a:r>
              <a:rPr lang="tr-TR" sz="2800" dirty="0" err="1">
                <a:latin typeface="Times New Roman" panose="02020603050405020304" pitchFamily="18" charset="0"/>
                <a:cs typeface="Times New Roman" panose="02020603050405020304" pitchFamily="18" charset="0"/>
              </a:rPr>
              <a:t>Sentiment</a:t>
            </a:r>
            <a:r>
              <a:rPr lang="tr-TR" sz="2800" dirty="0">
                <a:latin typeface="Times New Roman" panose="02020603050405020304" pitchFamily="18" charset="0"/>
                <a:cs typeface="Times New Roman" panose="02020603050405020304" pitchFamily="18" charset="0"/>
              </a:rPr>
              <a:t> Analizi:</a:t>
            </a:r>
            <a:r>
              <a:rPr lang="en-US" sz="2800" dirty="0">
                <a:latin typeface="Times New Roman" panose="02020603050405020304" pitchFamily="18" charset="0"/>
                <a:cs typeface="Times New Roman" panose="02020603050405020304" pitchFamily="18" charset="0"/>
              </a:rPr>
              <a:t> </a:t>
            </a:r>
            <a:r>
              <a:rPr lang="tr-TR" sz="2800" dirty="0">
                <a:latin typeface="Times New Roman" panose="02020603050405020304" pitchFamily="18" charset="0"/>
                <a:cs typeface="Times New Roman" panose="02020603050405020304" pitchFamily="18" charset="0"/>
              </a:rPr>
              <a:t>Gerçek zamanlı veri akışlarında çalışan </a:t>
            </a:r>
            <a:r>
              <a:rPr lang="tr-TR" sz="2800" dirty="0" err="1">
                <a:latin typeface="Times New Roman" panose="02020603050405020304" pitchFamily="18" charset="0"/>
                <a:cs typeface="Times New Roman" panose="02020603050405020304" pitchFamily="18" charset="0"/>
              </a:rPr>
              <a:t>sentiment</a:t>
            </a:r>
            <a:r>
              <a:rPr lang="tr-TR" sz="2800" dirty="0">
                <a:latin typeface="Times New Roman" panose="02020603050405020304" pitchFamily="18" charset="0"/>
                <a:cs typeface="Times New Roman" panose="02020603050405020304" pitchFamily="18" charset="0"/>
              </a:rPr>
              <a:t> analizi ve NER modelleri geliştirilerek sosyal medya izleme ve müşteri geri bildirimi analizi gibi alanlarda anlık karar verme süreçlerine katkı sağlanabilir.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a:stretch>
            </a:blipFill>
          </p:spPr>
          <p:txBody>
            <a:bodyPr/>
            <a:lstStyle/>
            <a:p>
              <a:endParaRPr lang="tr-TR"/>
            </a:p>
          </p:txBody>
        </p:sp>
      </p:grpSp>
      <p:sp>
        <p:nvSpPr>
          <p:cNvPr id="4" name="TextBox 4"/>
          <p:cNvSpPr txBox="1"/>
          <p:nvPr/>
        </p:nvSpPr>
        <p:spPr>
          <a:xfrm>
            <a:off x="7416403" y="742950"/>
            <a:ext cx="3455194" cy="83248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&lt;DEMO VİDEO&gt;</a:t>
            </a:r>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7878" b="7878"/>
          <a:stretch>
            <a:fillRect/>
          </a:stretch>
        </p:blipFill>
        <p:spPr>
          <a:xfrm>
            <a:off x="1828800" y="1575435"/>
            <a:ext cx="15087600" cy="7149466"/>
          </a:xfrm>
          <a:prstGeom prst="rect">
            <a:avLst/>
          </a:prstGeom>
        </p:spPr>
      </p:pic>
    </p:spTree>
  </p:cSld>
  <p:clrMapOvr>
    <a:masterClrMapping/>
  </p:clrMapOvr>
  <p:timing>
    <p:tnLst>
      <p:par>
        <p:cTn id="1" dur="indefinite" restart="never" nodeType="tmRoot">
          <p:childTnLst>
            <p:video>
              <p:cMediaNode vol="80000" mute="1">
                <p:cTn id="2"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1123325" y="3454886"/>
            <a:ext cx="16041351" cy="1757433"/>
          </a:xfrm>
          <a:prstGeom prst="rect">
            <a:avLst/>
          </a:prstGeom>
        </p:spPr>
        <p:txBody>
          <a:bodyPr lIns="0" tIns="0" rIns="0" bIns="0" rtlCol="0" anchor="t">
            <a:spAutoFit/>
          </a:bodyPr>
          <a:lstStyle/>
          <a:p>
            <a:pPr algn="ctr">
              <a:lnSpc>
                <a:spcPts val="12858"/>
              </a:lnSpc>
            </a:pPr>
            <a:r>
              <a:rPr lang="en-US" sz="9184">
                <a:solidFill>
                  <a:srgbClr val="004AAD"/>
                </a:solidFill>
                <a:latin typeface="HK Modular"/>
                <a:ea typeface="HK Modular"/>
                <a:cs typeface="HK Modular"/>
                <a:sym typeface="HK Modular"/>
              </a:rPr>
              <a:t>TEŞEKKÜRLER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6477000" y="606866"/>
            <a:ext cx="4572000" cy="575546"/>
          </a:xfrm>
          <a:prstGeom prst="rect">
            <a:avLst/>
          </a:prstGeom>
        </p:spPr>
        <p:txBody>
          <a:bodyPr lIns="0" tIns="0" rIns="0" bIns="0" rtlCol="0" anchor="t">
            <a:spAutoFit/>
          </a:bodyPr>
          <a:lstStyle/>
          <a:p>
            <a:pPr algn="ctr">
              <a:lnSpc>
                <a:spcPts val="5038"/>
              </a:lnSpc>
            </a:pPr>
            <a:r>
              <a:rPr lang="en-US" sz="6000">
                <a:solidFill>
                  <a:srgbClr val="004AAD"/>
                </a:solidFill>
                <a:latin typeface="Times New Roman"/>
                <a:ea typeface="Times New Roman"/>
                <a:cs typeface="Times New Roman"/>
                <a:sym typeface="Times New Roman"/>
              </a:rPr>
              <a:t>WhiteAngels</a:t>
            </a:r>
          </a:p>
        </p:txBody>
      </p:sp>
      <p:sp>
        <p:nvSpPr>
          <p:cNvPr id="5" name="Freeform 5" descr="dış mekan, kişi, şahıs, giyim, insan yüzü içeren bir resim  Açıklama otomatik olarak oluşturuldu"/>
          <p:cNvSpPr/>
          <p:nvPr/>
        </p:nvSpPr>
        <p:spPr>
          <a:xfrm>
            <a:off x="1042071" y="1312529"/>
            <a:ext cx="6196929" cy="6727903"/>
          </a:xfrm>
          <a:custGeom>
            <a:avLst/>
            <a:gdLst/>
            <a:ahLst/>
            <a:cxnLst/>
            <a:rect l="l" t="t" r="r" b="b"/>
            <a:pathLst>
              <a:path w="6196929" h="6727903">
                <a:moveTo>
                  <a:pt x="0" y="0"/>
                </a:moveTo>
                <a:lnTo>
                  <a:pt x="6196929" y="0"/>
                </a:lnTo>
                <a:lnTo>
                  <a:pt x="6196929" y="6727903"/>
                </a:lnTo>
                <a:lnTo>
                  <a:pt x="0" y="6727903"/>
                </a:lnTo>
                <a:lnTo>
                  <a:pt x="0" y="0"/>
                </a:lnTo>
                <a:close/>
              </a:path>
            </a:pathLst>
          </a:custGeom>
          <a:blipFill>
            <a:blip r:embed="rId3"/>
            <a:stretch>
              <a:fillRect t="-4282" r="-17390" b="-7621"/>
            </a:stretch>
          </a:blipFill>
        </p:spPr>
        <p:txBody>
          <a:bodyPr/>
          <a:lstStyle/>
          <a:p>
            <a:endParaRPr lang="tr-TR"/>
          </a:p>
        </p:txBody>
      </p:sp>
      <p:sp>
        <p:nvSpPr>
          <p:cNvPr id="6" name="TextBox 6"/>
          <p:cNvSpPr txBox="1"/>
          <p:nvPr/>
        </p:nvSpPr>
        <p:spPr>
          <a:xfrm>
            <a:off x="1683173" y="8363899"/>
            <a:ext cx="5726181" cy="665878"/>
          </a:xfrm>
          <a:prstGeom prst="rect">
            <a:avLst/>
          </a:prstGeom>
        </p:spPr>
        <p:txBody>
          <a:bodyPr lIns="0" tIns="0" rIns="0" bIns="0" rtlCol="0" anchor="t">
            <a:spAutoFit/>
          </a:bodyPr>
          <a:lstStyle/>
          <a:p>
            <a:pPr algn="ctr">
              <a:lnSpc>
                <a:spcPts val="5038"/>
              </a:lnSpc>
            </a:pPr>
            <a:r>
              <a:rPr lang="en-US" sz="3600" spc="33">
                <a:solidFill>
                  <a:srgbClr val="000000"/>
                </a:solidFill>
                <a:latin typeface="TT Rounds Condensed"/>
                <a:ea typeface="TT Rounds Condensed"/>
                <a:cs typeface="TT Rounds Condensed"/>
                <a:sym typeface="TT Rounds Condensed"/>
              </a:rPr>
              <a:t> Ali Emre (Proje Lideri)</a:t>
            </a:r>
          </a:p>
        </p:txBody>
      </p:sp>
      <p:sp>
        <p:nvSpPr>
          <p:cNvPr id="7" name="TextBox 7"/>
          <p:cNvSpPr txBox="1"/>
          <p:nvPr/>
        </p:nvSpPr>
        <p:spPr>
          <a:xfrm>
            <a:off x="7642014" y="1064879"/>
            <a:ext cx="10365611" cy="7891412"/>
          </a:xfrm>
          <a:prstGeom prst="rect">
            <a:avLst/>
          </a:prstGeom>
        </p:spPr>
        <p:txBody>
          <a:bodyPr lIns="0" tIns="0" rIns="0" bIns="0" rtlCol="0" anchor="t">
            <a:spAutoFit/>
          </a:bodyPr>
          <a:lstStyle/>
          <a:p>
            <a:pPr algn="l">
              <a:lnSpc>
                <a:spcPts val="4801"/>
              </a:lnSpc>
            </a:pPr>
            <a:r>
              <a:rPr lang="en-US" sz="2286">
                <a:solidFill>
                  <a:srgbClr val="000000"/>
                </a:solidFill>
                <a:latin typeface="Times New Roman"/>
                <a:ea typeface="Times New Roman"/>
                <a:cs typeface="Times New Roman"/>
                <a:sym typeface="Times New Roman"/>
              </a:rPr>
              <a:t>Recep Tayyip Erdoğan Üniversitesinde 3. sınıf Bilgisayar Mühendisliği ögrencisi, ayrıca yazılım dünyasında farklı projeler geliştirmeyi amaçlamaktadır. Aynı zaman da üniversitemiz de bulunan Bilgisayar Mühendisliği Topluluğunun Kurucu Başkanlık görevini yerine getirmektedir. </a:t>
            </a:r>
          </a:p>
          <a:p>
            <a:pPr algn="l">
              <a:lnSpc>
                <a:spcPts val="4801"/>
              </a:lnSpc>
            </a:pPr>
            <a:endParaRPr lang="en-US" sz="2286">
              <a:solidFill>
                <a:srgbClr val="000000"/>
              </a:solidFill>
              <a:latin typeface="Times New Roman"/>
              <a:ea typeface="Times New Roman"/>
              <a:cs typeface="Times New Roman"/>
              <a:sym typeface="Times New Roman"/>
            </a:endParaRPr>
          </a:p>
          <a:p>
            <a:pPr algn="l">
              <a:lnSpc>
                <a:spcPts val="4801"/>
              </a:lnSpc>
            </a:pPr>
            <a:r>
              <a:rPr lang="en-US" sz="2286">
                <a:solidFill>
                  <a:srgbClr val="000000"/>
                </a:solidFill>
                <a:latin typeface="Times New Roman"/>
                <a:ea typeface="Times New Roman"/>
                <a:cs typeface="Times New Roman"/>
                <a:sym typeface="Times New Roman"/>
              </a:rPr>
              <a:t>2024 Tübitak 2209 Üniversite ögrencileri araştırma programında Tarım ve Hayvancılık alanında proje desteği almıştır.</a:t>
            </a:r>
          </a:p>
          <a:p>
            <a:pPr algn="l">
              <a:lnSpc>
                <a:spcPts val="4801"/>
              </a:lnSpc>
            </a:pPr>
            <a:endParaRPr lang="en-US" sz="2286">
              <a:solidFill>
                <a:srgbClr val="000000"/>
              </a:solidFill>
              <a:latin typeface="Times New Roman"/>
              <a:ea typeface="Times New Roman"/>
              <a:cs typeface="Times New Roman"/>
              <a:sym typeface="Times New Roman"/>
            </a:endParaRPr>
          </a:p>
          <a:p>
            <a:pPr algn="l">
              <a:lnSpc>
                <a:spcPts val="4801"/>
              </a:lnSpc>
            </a:pPr>
            <a:r>
              <a:rPr lang="en-US" sz="2286">
                <a:solidFill>
                  <a:srgbClr val="000000"/>
                </a:solidFill>
                <a:latin typeface="Times New Roman"/>
                <a:ea typeface="Times New Roman"/>
                <a:cs typeface="Times New Roman"/>
                <a:sym typeface="Times New Roman"/>
              </a:rPr>
              <a:t>Bu proje de görev dağılımının yapılmasını, projenin yapılması için gereken adımları planlaması, projede kullanacak araçların ve modellerin seçiminde, veri modeli oluşturma da ve web sayfası tasarımında görev almıştır.</a:t>
            </a:r>
          </a:p>
          <a:p>
            <a:pPr algn="l">
              <a:lnSpc>
                <a:spcPts val="4801"/>
              </a:lnSpc>
            </a:pPr>
            <a:endParaRPr lang="en-US" sz="2286">
              <a:solidFill>
                <a:srgbClr val="000000"/>
              </a:solidFill>
              <a:latin typeface="Times New Roman"/>
              <a:ea typeface="Times New Roman"/>
              <a:cs typeface="Times New Roman"/>
              <a:sym typeface="Times New Roman"/>
            </a:endParaRPr>
          </a:p>
          <a:p>
            <a:pPr algn="l">
              <a:lnSpc>
                <a:spcPts val="4801"/>
              </a:lnSpc>
            </a:pPr>
            <a:r>
              <a:rPr lang="en-US" sz="2286">
                <a:solidFill>
                  <a:srgbClr val="000000"/>
                </a:solidFill>
                <a:latin typeface="Times New Roman"/>
                <a:ea typeface="Times New Roman"/>
                <a:cs typeface="Times New Roman"/>
                <a:sym typeface="Times New Roman"/>
              </a:rPr>
              <a:t>Aktif olarak veri bilimi nezdinde projelerle ilgilenmektedir.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6944079" y="1038225"/>
            <a:ext cx="4572000" cy="575546"/>
          </a:xfrm>
          <a:prstGeom prst="rect">
            <a:avLst/>
          </a:prstGeom>
        </p:spPr>
        <p:txBody>
          <a:bodyPr lIns="0" tIns="0" rIns="0" bIns="0" rtlCol="0" anchor="t">
            <a:spAutoFit/>
          </a:bodyPr>
          <a:lstStyle/>
          <a:p>
            <a:pPr algn="ctr">
              <a:lnSpc>
                <a:spcPts val="5038"/>
              </a:lnSpc>
            </a:pPr>
            <a:r>
              <a:rPr lang="en-US" sz="6000">
                <a:solidFill>
                  <a:srgbClr val="004AAD"/>
                </a:solidFill>
                <a:latin typeface="Times New Roman"/>
                <a:ea typeface="Times New Roman"/>
                <a:cs typeface="Times New Roman"/>
                <a:sym typeface="Times New Roman"/>
              </a:rPr>
              <a:t>WhiteAngels</a:t>
            </a:r>
          </a:p>
        </p:txBody>
      </p:sp>
      <p:sp>
        <p:nvSpPr>
          <p:cNvPr id="5" name="TextBox 5"/>
          <p:cNvSpPr txBox="1"/>
          <p:nvPr/>
        </p:nvSpPr>
        <p:spPr>
          <a:xfrm>
            <a:off x="7914916" y="1589628"/>
            <a:ext cx="8915399" cy="6364732"/>
          </a:xfrm>
          <a:prstGeom prst="rect">
            <a:avLst/>
          </a:prstGeom>
        </p:spPr>
        <p:txBody>
          <a:bodyPr lIns="0" tIns="0" rIns="0" bIns="0" rtlCol="0" anchor="t">
            <a:spAutoFit/>
          </a:bodyPr>
          <a:lstStyle/>
          <a:p>
            <a:pPr algn="l">
              <a:lnSpc>
                <a:spcPts val="5038"/>
              </a:lnSpc>
            </a:pPr>
            <a:r>
              <a:rPr lang="en-US" sz="2400">
                <a:solidFill>
                  <a:srgbClr val="000000"/>
                </a:solidFill>
                <a:latin typeface="Times New Roman"/>
                <a:ea typeface="Times New Roman"/>
                <a:cs typeface="Times New Roman"/>
                <a:sym typeface="Times New Roman"/>
              </a:rPr>
              <a:t>Recep Tayyip Erdoğan Üniversitesi’nde 3. sınıf bilgisayar mühendisliği öğrencisi, yazılımda kendini geliştirmeyi amaçlamaktadır.</a:t>
            </a:r>
          </a:p>
          <a:p>
            <a:pPr algn="l">
              <a:lnSpc>
                <a:spcPts val="5038"/>
              </a:lnSpc>
            </a:pPr>
            <a:endParaRPr lang="en-US" sz="2400">
              <a:solidFill>
                <a:srgbClr val="000000"/>
              </a:solidFill>
              <a:latin typeface="Times New Roman"/>
              <a:ea typeface="Times New Roman"/>
              <a:cs typeface="Times New Roman"/>
              <a:sym typeface="Times New Roman"/>
            </a:endParaRPr>
          </a:p>
          <a:p>
            <a:pPr algn="l">
              <a:lnSpc>
                <a:spcPts val="5038"/>
              </a:lnSpc>
            </a:pPr>
            <a:r>
              <a:rPr lang="en-US" sz="2400">
                <a:solidFill>
                  <a:srgbClr val="000000"/>
                </a:solidFill>
                <a:latin typeface="Times New Roman"/>
                <a:ea typeface="Times New Roman"/>
                <a:cs typeface="Times New Roman"/>
                <a:sym typeface="Times New Roman"/>
              </a:rPr>
              <a:t>WhiteAngels takımının bir üyesi ve projede web tasarım, veri modeli , veri seti  yapımı konusunda becerilerini ortaya koymuştur.</a:t>
            </a:r>
          </a:p>
          <a:p>
            <a:pPr algn="l">
              <a:lnSpc>
                <a:spcPts val="5038"/>
              </a:lnSpc>
            </a:pPr>
            <a:endParaRPr lang="en-US" sz="2400">
              <a:solidFill>
                <a:srgbClr val="000000"/>
              </a:solidFill>
              <a:latin typeface="Times New Roman"/>
              <a:ea typeface="Times New Roman"/>
              <a:cs typeface="Times New Roman"/>
              <a:sym typeface="Times New Roman"/>
            </a:endParaRPr>
          </a:p>
          <a:p>
            <a:pPr algn="l">
              <a:lnSpc>
                <a:spcPts val="5038"/>
              </a:lnSpc>
            </a:pPr>
            <a:r>
              <a:rPr lang="en-US" sz="2400">
                <a:solidFill>
                  <a:srgbClr val="000000"/>
                </a:solidFill>
                <a:latin typeface="Times New Roman"/>
                <a:ea typeface="Times New Roman"/>
                <a:cs typeface="Times New Roman"/>
                <a:sym typeface="Times New Roman"/>
              </a:rPr>
              <a:t>Projenin ürünleştirme noktasında veri seti oluşturma ,etiketleme,kazıma işlemlerini ve tokenizer kısımlarıyla da ilgilenmiştir.</a:t>
            </a:r>
          </a:p>
        </p:txBody>
      </p:sp>
      <p:sp>
        <p:nvSpPr>
          <p:cNvPr id="6" name="Freeform 6" descr="insan yüzü, kişi, şahıs, insan sakalı, çene içeren bir resim  Açıklama otomatik olarak oluşturuldu"/>
          <p:cNvSpPr/>
          <p:nvPr/>
        </p:nvSpPr>
        <p:spPr>
          <a:xfrm>
            <a:off x="1676400" y="1846803"/>
            <a:ext cx="5562600" cy="5638800"/>
          </a:xfrm>
          <a:custGeom>
            <a:avLst/>
            <a:gdLst/>
            <a:ahLst/>
            <a:cxnLst/>
            <a:rect l="l" t="t" r="r" b="b"/>
            <a:pathLst>
              <a:path w="5562600" h="5638800">
                <a:moveTo>
                  <a:pt x="0" y="0"/>
                </a:moveTo>
                <a:lnTo>
                  <a:pt x="5562600" y="0"/>
                </a:lnTo>
                <a:lnTo>
                  <a:pt x="5562600" y="5638800"/>
                </a:lnTo>
                <a:lnTo>
                  <a:pt x="0" y="5638800"/>
                </a:lnTo>
                <a:lnTo>
                  <a:pt x="0" y="0"/>
                </a:lnTo>
                <a:close/>
              </a:path>
            </a:pathLst>
          </a:custGeom>
          <a:blipFill>
            <a:blip r:embed="rId3"/>
            <a:stretch>
              <a:fillRect l="-684" r="-684"/>
            </a:stretch>
          </a:blipFill>
        </p:spPr>
        <p:txBody>
          <a:bodyPr/>
          <a:lstStyle/>
          <a:p>
            <a:endParaRPr lang="tr-TR"/>
          </a:p>
        </p:txBody>
      </p:sp>
      <p:sp>
        <p:nvSpPr>
          <p:cNvPr id="7" name="TextBox 7"/>
          <p:cNvSpPr txBox="1"/>
          <p:nvPr/>
        </p:nvSpPr>
        <p:spPr>
          <a:xfrm>
            <a:off x="1676400" y="7920822"/>
            <a:ext cx="5726181" cy="665878"/>
          </a:xfrm>
          <a:prstGeom prst="rect">
            <a:avLst/>
          </a:prstGeom>
        </p:spPr>
        <p:txBody>
          <a:bodyPr lIns="0" tIns="0" rIns="0" bIns="0" rtlCol="0" anchor="t">
            <a:spAutoFit/>
          </a:bodyPr>
          <a:lstStyle/>
          <a:p>
            <a:pPr algn="ctr">
              <a:lnSpc>
                <a:spcPts val="5038"/>
              </a:lnSpc>
            </a:pPr>
            <a:r>
              <a:rPr lang="en-US" sz="3600" spc="33">
                <a:solidFill>
                  <a:srgbClr val="000000"/>
                </a:solidFill>
                <a:latin typeface="TT Rounds Condensed"/>
                <a:ea typeface="TT Rounds Condensed"/>
                <a:cs typeface="TT Rounds Condensed"/>
                <a:sym typeface="TT Rounds Condensed"/>
              </a:rPr>
              <a:t>İhsan YÖRÜK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6944079" y="1038225"/>
            <a:ext cx="4572000" cy="575546"/>
          </a:xfrm>
          <a:prstGeom prst="rect">
            <a:avLst/>
          </a:prstGeom>
        </p:spPr>
        <p:txBody>
          <a:bodyPr lIns="0" tIns="0" rIns="0" bIns="0" rtlCol="0" anchor="t">
            <a:spAutoFit/>
          </a:bodyPr>
          <a:lstStyle/>
          <a:p>
            <a:pPr algn="ctr">
              <a:lnSpc>
                <a:spcPts val="5038"/>
              </a:lnSpc>
            </a:pPr>
            <a:r>
              <a:rPr lang="en-US" sz="6000">
                <a:solidFill>
                  <a:srgbClr val="004AAD"/>
                </a:solidFill>
                <a:latin typeface="Times New Roman"/>
                <a:ea typeface="Times New Roman"/>
                <a:cs typeface="Times New Roman"/>
                <a:sym typeface="Times New Roman"/>
              </a:rPr>
              <a:t>WhiteAngels</a:t>
            </a:r>
          </a:p>
        </p:txBody>
      </p:sp>
      <p:sp>
        <p:nvSpPr>
          <p:cNvPr id="5" name="TextBox 5"/>
          <p:cNvSpPr txBox="1"/>
          <p:nvPr/>
        </p:nvSpPr>
        <p:spPr>
          <a:xfrm>
            <a:off x="8153400" y="1724401"/>
            <a:ext cx="9144000" cy="7222223"/>
          </a:xfrm>
          <a:prstGeom prst="rect">
            <a:avLst/>
          </a:prstGeom>
        </p:spPr>
        <p:txBody>
          <a:bodyPr lIns="0" tIns="0" rIns="0" bIns="0" rtlCol="0" anchor="t">
            <a:spAutoFit/>
          </a:bodyPr>
          <a:lstStyle/>
          <a:p>
            <a:pPr algn="l">
              <a:lnSpc>
                <a:spcPts val="5038"/>
              </a:lnSpc>
            </a:pPr>
            <a:r>
              <a:rPr lang="en-US" sz="2400">
                <a:solidFill>
                  <a:srgbClr val="000000"/>
                </a:solidFill>
                <a:latin typeface="Times New Roman"/>
                <a:ea typeface="Times New Roman"/>
                <a:cs typeface="Times New Roman"/>
                <a:sym typeface="Times New Roman"/>
              </a:rPr>
              <a:t>Recep Tayyip Erdoğan Üniversitesi 3. sınıf Bilgisayar Mühendisliği öğrencisidir. Yaratıcı fikirlerle yazılım dünyasında yer edinmeyi amaçlamaktadır.</a:t>
            </a:r>
          </a:p>
          <a:p>
            <a:pPr algn="l">
              <a:lnSpc>
                <a:spcPts val="5038"/>
              </a:lnSpc>
            </a:pPr>
            <a:endParaRPr lang="en-US" sz="2400">
              <a:solidFill>
                <a:srgbClr val="000000"/>
              </a:solidFill>
              <a:latin typeface="Times New Roman"/>
              <a:ea typeface="Times New Roman"/>
              <a:cs typeface="Times New Roman"/>
              <a:sym typeface="Times New Roman"/>
            </a:endParaRPr>
          </a:p>
          <a:p>
            <a:pPr algn="l">
              <a:lnSpc>
                <a:spcPts val="5038"/>
              </a:lnSpc>
            </a:pPr>
            <a:r>
              <a:rPr lang="en-US" sz="2400">
                <a:solidFill>
                  <a:srgbClr val="000000"/>
                </a:solidFill>
                <a:latin typeface="Times New Roman"/>
                <a:ea typeface="Times New Roman"/>
                <a:cs typeface="Times New Roman"/>
                <a:sym typeface="Times New Roman"/>
              </a:rPr>
              <a:t>Daha önceden Tübitak ve Teknofest programlarında farklı kategorilerden başvuruları ve proje geliştirmeleri mevcuttur.</a:t>
            </a:r>
          </a:p>
          <a:p>
            <a:pPr algn="l">
              <a:lnSpc>
                <a:spcPts val="5038"/>
              </a:lnSpc>
            </a:pPr>
            <a:endParaRPr lang="en-US" sz="2400">
              <a:solidFill>
                <a:srgbClr val="000000"/>
              </a:solidFill>
              <a:latin typeface="Times New Roman"/>
              <a:ea typeface="Times New Roman"/>
              <a:cs typeface="Times New Roman"/>
              <a:sym typeface="Times New Roman"/>
            </a:endParaRPr>
          </a:p>
          <a:p>
            <a:pPr algn="l">
              <a:lnSpc>
                <a:spcPts val="5038"/>
              </a:lnSpc>
            </a:pPr>
            <a:r>
              <a:rPr lang="en-US" sz="2400">
                <a:solidFill>
                  <a:srgbClr val="000000"/>
                </a:solidFill>
                <a:latin typeface="Times New Roman"/>
                <a:ea typeface="Times New Roman"/>
                <a:cs typeface="Times New Roman"/>
                <a:sym typeface="Times New Roman"/>
              </a:rPr>
              <a:t>Bu projede görev dağılımları sonucu üstüne düşen modelleme, model seçimi ve proje geliştirilmesi bölümünde rol sahibi olmuştur. </a:t>
            </a:r>
          </a:p>
          <a:p>
            <a:pPr algn="l">
              <a:lnSpc>
                <a:spcPts val="5038"/>
              </a:lnSpc>
            </a:pPr>
            <a:endParaRPr lang="en-US" sz="2400">
              <a:solidFill>
                <a:srgbClr val="000000"/>
              </a:solidFill>
              <a:latin typeface="Times New Roman"/>
              <a:ea typeface="Times New Roman"/>
              <a:cs typeface="Times New Roman"/>
              <a:sym typeface="Times New Roman"/>
            </a:endParaRPr>
          </a:p>
          <a:p>
            <a:pPr algn="l">
              <a:lnSpc>
                <a:spcPts val="5038"/>
              </a:lnSpc>
            </a:pPr>
            <a:r>
              <a:rPr lang="en-US" sz="2400">
                <a:solidFill>
                  <a:srgbClr val="000000"/>
                </a:solidFill>
                <a:latin typeface="Times New Roman"/>
                <a:ea typeface="Times New Roman"/>
                <a:cs typeface="Times New Roman"/>
                <a:sym typeface="Times New Roman"/>
              </a:rPr>
              <a:t>Aktif olarak farklı programlama dilleri projeleri ile ilgilenmektedir</a:t>
            </a:r>
          </a:p>
        </p:txBody>
      </p:sp>
      <p:sp>
        <p:nvSpPr>
          <p:cNvPr id="6" name="Freeform 6" descr="dış mekan, kişi, şahıs, ağaç, insan yüzü içeren bir resim  Açıklama otomatik olarak oluşturuldu"/>
          <p:cNvSpPr/>
          <p:nvPr/>
        </p:nvSpPr>
        <p:spPr>
          <a:xfrm>
            <a:off x="1295400" y="1604735"/>
            <a:ext cx="6443973" cy="7025430"/>
          </a:xfrm>
          <a:custGeom>
            <a:avLst/>
            <a:gdLst/>
            <a:ahLst/>
            <a:cxnLst/>
            <a:rect l="l" t="t" r="r" b="b"/>
            <a:pathLst>
              <a:path w="6443973" h="7025430">
                <a:moveTo>
                  <a:pt x="0" y="0"/>
                </a:moveTo>
                <a:lnTo>
                  <a:pt x="6443973" y="0"/>
                </a:lnTo>
                <a:lnTo>
                  <a:pt x="6443973" y="7025430"/>
                </a:lnTo>
                <a:lnTo>
                  <a:pt x="0" y="7025430"/>
                </a:lnTo>
                <a:lnTo>
                  <a:pt x="0" y="0"/>
                </a:lnTo>
                <a:close/>
              </a:path>
            </a:pathLst>
          </a:custGeom>
          <a:blipFill>
            <a:blip r:embed="rId3"/>
            <a:stretch>
              <a:fillRect t="-18835" b="-18835"/>
            </a:stretch>
          </a:blipFill>
        </p:spPr>
        <p:txBody>
          <a:bodyPr/>
          <a:lstStyle/>
          <a:p>
            <a:endParaRPr lang="tr-T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48"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6944079" y="1038225"/>
            <a:ext cx="4572000" cy="575546"/>
          </a:xfrm>
          <a:prstGeom prst="rect">
            <a:avLst/>
          </a:prstGeom>
        </p:spPr>
        <p:txBody>
          <a:bodyPr lIns="0" tIns="0" rIns="0" bIns="0" rtlCol="0" anchor="t">
            <a:spAutoFit/>
          </a:bodyPr>
          <a:lstStyle/>
          <a:p>
            <a:pPr algn="ctr">
              <a:lnSpc>
                <a:spcPts val="5038"/>
              </a:lnSpc>
            </a:pPr>
            <a:r>
              <a:rPr lang="en-US" sz="6000">
                <a:solidFill>
                  <a:srgbClr val="004AAD"/>
                </a:solidFill>
                <a:latin typeface="Times New Roman"/>
                <a:ea typeface="Times New Roman"/>
                <a:cs typeface="Times New Roman"/>
                <a:sym typeface="Times New Roman"/>
              </a:rPr>
              <a:t>WhiteAngels</a:t>
            </a:r>
          </a:p>
        </p:txBody>
      </p:sp>
      <p:sp>
        <p:nvSpPr>
          <p:cNvPr id="5" name="TextBox 5"/>
          <p:cNvSpPr txBox="1"/>
          <p:nvPr/>
        </p:nvSpPr>
        <p:spPr>
          <a:xfrm>
            <a:off x="8229600" y="1899495"/>
            <a:ext cx="9677400" cy="5298620"/>
          </a:xfrm>
          <a:prstGeom prst="rect">
            <a:avLst/>
          </a:prstGeom>
        </p:spPr>
        <p:txBody>
          <a:bodyPr lIns="0" tIns="0" rIns="0" bIns="0" rtlCol="0" anchor="t">
            <a:spAutoFit/>
          </a:bodyPr>
          <a:lstStyle/>
          <a:p>
            <a:pPr algn="l">
              <a:lnSpc>
                <a:spcPts val="5038"/>
              </a:lnSpc>
            </a:pPr>
            <a:r>
              <a:rPr lang="en-US" sz="2400">
                <a:solidFill>
                  <a:srgbClr val="000000"/>
                </a:solidFill>
                <a:latin typeface="Times New Roman"/>
                <a:ea typeface="Times New Roman"/>
                <a:cs typeface="Times New Roman"/>
                <a:sym typeface="Times New Roman"/>
              </a:rPr>
              <a:t>Bilgisayar Mühendisi (BS), Elektrik ve Bilgisayar Mühendisi (MSc/PhD)</a:t>
            </a:r>
          </a:p>
          <a:p>
            <a:pPr algn="l">
              <a:lnSpc>
                <a:spcPts val="5038"/>
              </a:lnSpc>
            </a:pPr>
            <a:endParaRPr lang="en-US" sz="2400">
              <a:solidFill>
                <a:srgbClr val="000000"/>
              </a:solidFill>
              <a:latin typeface="Times New Roman"/>
              <a:ea typeface="Times New Roman"/>
              <a:cs typeface="Times New Roman"/>
              <a:sym typeface="Times New Roman"/>
            </a:endParaRPr>
          </a:p>
          <a:p>
            <a:pPr algn="l">
              <a:lnSpc>
                <a:spcPts val="5038"/>
              </a:lnSpc>
            </a:pPr>
            <a:r>
              <a:rPr lang="en-US" sz="2400">
                <a:solidFill>
                  <a:srgbClr val="000000"/>
                </a:solidFill>
                <a:latin typeface="Times New Roman"/>
                <a:ea typeface="Times New Roman"/>
                <a:cs typeface="Times New Roman"/>
                <a:sym typeface="Times New Roman"/>
              </a:rPr>
              <a:t>Recep Tayyip Erdoğan Üniversitesi, Mühendislik ve Mimarlık Fakültesi, Bilgisayar Mühendisliği Bölümü, Bilgisayar Donanımı Anabilim Dalı Başkanı,</a:t>
            </a:r>
          </a:p>
          <a:p>
            <a:pPr algn="l">
              <a:lnSpc>
                <a:spcPts val="5038"/>
              </a:lnSpc>
            </a:pPr>
            <a:endParaRPr lang="en-US" sz="2400">
              <a:solidFill>
                <a:srgbClr val="000000"/>
              </a:solidFill>
              <a:latin typeface="Times New Roman"/>
              <a:ea typeface="Times New Roman"/>
              <a:cs typeface="Times New Roman"/>
              <a:sym typeface="Times New Roman"/>
            </a:endParaRPr>
          </a:p>
          <a:p>
            <a:pPr algn="l">
              <a:lnSpc>
                <a:spcPts val="5038"/>
              </a:lnSpc>
            </a:pPr>
            <a:r>
              <a:rPr lang="en-US" sz="2400">
                <a:solidFill>
                  <a:srgbClr val="000000"/>
                </a:solidFill>
                <a:latin typeface="Times New Roman"/>
                <a:ea typeface="Times New Roman"/>
                <a:cs typeface="Times New Roman"/>
                <a:sym typeface="Times New Roman"/>
              </a:rPr>
              <a:t>Çoruh Ar-Ge ve Teknoloji, Kurucu – Genel Müdür</a:t>
            </a:r>
          </a:p>
          <a:p>
            <a:pPr algn="l">
              <a:lnSpc>
                <a:spcPts val="5038"/>
              </a:lnSpc>
            </a:pPr>
            <a:endParaRPr lang="en-US" sz="2400">
              <a:solidFill>
                <a:srgbClr val="000000"/>
              </a:solidFill>
              <a:latin typeface="Times New Roman"/>
              <a:ea typeface="Times New Roman"/>
              <a:cs typeface="Times New Roman"/>
              <a:sym typeface="Times New Roman"/>
            </a:endParaRPr>
          </a:p>
          <a:p>
            <a:pPr algn="l">
              <a:lnSpc>
                <a:spcPts val="5038"/>
              </a:lnSpc>
            </a:pPr>
            <a:endParaRPr lang="en-US" sz="2400">
              <a:solidFill>
                <a:srgbClr val="000000"/>
              </a:solidFill>
              <a:latin typeface="Times New Roman"/>
              <a:ea typeface="Times New Roman"/>
              <a:cs typeface="Times New Roman"/>
              <a:sym typeface="Times New Roman"/>
            </a:endParaRPr>
          </a:p>
        </p:txBody>
      </p:sp>
      <p:sp>
        <p:nvSpPr>
          <p:cNvPr id="6" name="Freeform 6" descr="kişi, şahıs, insan yüzü, giyim, resmi kıyafet içeren bir resim  Açıklama otomatik olarak oluşturuldu"/>
          <p:cNvSpPr/>
          <p:nvPr/>
        </p:nvSpPr>
        <p:spPr>
          <a:xfrm>
            <a:off x="1524000" y="1794605"/>
            <a:ext cx="5867400" cy="6168295"/>
          </a:xfrm>
          <a:custGeom>
            <a:avLst/>
            <a:gdLst/>
            <a:ahLst/>
            <a:cxnLst/>
            <a:rect l="l" t="t" r="r" b="b"/>
            <a:pathLst>
              <a:path w="5867400" h="6168295">
                <a:moveTo>
                  <a:pt x="0" y="0"/>
                </a:moveTo>
                <a:lnTo>
                  <a:pt x="5867400" y="0"/>
                </a:lnTo>
                <a:lnTo>
                  <a:pt x="5867400" y="6168295"/>
                </a:lnTo>
                <a:lnTo>
                  <a:pt x="0" y="6168295"/>
                </a:lnTo>
                <a:lnTo>
                  <a:pt x="0" y="0"/>
                </a:lnTo>
                <a:close/>
              </a:path>
            </a:pathLst>
          </a:custGeom>
          <a:blipFill>
            <a:blip r:embed="rId3"/>
            <a:stretch>
              <a:fillRect l="-2564" r="-2564"/>
            </a:stretch>
          </a:blipFill>
        </p:spPr>
        <p:txBody>
          <a:bodyPr/>
          <a:lstStyle/>
          <a:p>
            <a:endParaRPr lang="tr-TR"/>
          </a:p>
        </p:txBody>
      </p:sp>
      <p:sp>
        <p:nvSpPr>
          <p:cNvPr id="7" name="TextBox 7"/>
          <p:cNvSpPr txBox="1"/>
          <p:nvPr/>
        </p:nvSpPr>
        <p:spPr>
          <a:xfrm>
            <a:off x="1524000" y="7896110"/>
            <a:ext cx="6324600" cy="1270762"/>
          </a:xfrm>
          <a:prstGeom prst="rect">
            <a:avLst/>
          </a:prstGeom>
        </p:spPr>
        <p:txBody>
          <a:bodyPr lIns="0" tIns="0" rIns="0" bIns="0" rtlCol="0" anchor="t">
            <a:spAutoFit/>
          </a:bodyPr>
          <a:lstStyle/>
          <a:p>
            <a:pPr algn="just">
              <a:lnSpc>
                <a:spcPts val="5038"/>
              </a:lnSpc>
            </a:pPr>
            <a:r>
              <a:rPr lang="en-US" sz="2600">
                <a:solidFill>
                  <a:srgbClr val="000000"/>
                </a:solidFill>
                <a:latin typeface="Times New Roman"/>
                <a:ea typeface="Times New Roman"/>
                <a:cs typeface="Times New Roman"/>
                <a:sym typeface="Times New Roman"/>
              </a:rPr>
              <a:t>Dr. Ögr. Üyesi Uğur Coruh (Danışman)</a:t>
            </a:r>
          </a:p>
          <a:p>
            <a:pPr algn="just">
              <a:lnSpc>
                <a:spcPts val="5038"/>
              </a:lnSpc>
            </a:pPr>
            <a:r>
              <a:rPr lang="en-US" sz="2600">
                <a:solidFill>
                  <a:srgbClr val="000000"/>
                </a:solidFill>
                <a:latin typeface="Times New Roman"/>
                <a:ea typeface="Times New Roman"/>
                <a:cs typeface="Times New Roman"/>
                <a:sym typeface="Times New Roman"/>
              </a:rPr>
              <a:t>Stratejik rehberlik ve Teknik danışmanlık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5473489" y="742950"/>
            <a:ext cx="7341022" cy="72880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 Tanımı&gt;</a:t>
            </a:r>
          </a:p>
        </p:txBody>
      </p:sp>
      <p:sp>
        <p:nvSpPr>
          <p:cNvPr id="5" name="TextBox 5"/>
          <p:cNvSpPr txBox="1"/>
          <p:nvPr/>
        </p:nvSpPr>
        <p:spPr>
          <a:xfrm>
            <a:off x="1369023" y="2019300"/>
            <a:ext cx="15879663" cy="2954655"/>
          </a:xfrm>
          <a:prstGeom prst="rect">
            <a:avLst/>
          </a:prstGeom>
        </p:spPr>
        <p:txBody>
          <a:bodyPr lIns="0" tIns="0" rIns="0" bIns="0" rtlCol="0" anchor="t">
            <a:spAutoFit/>
          </a:bodyPr>
          <a:lstStyle/>
          <a:p>
            <a:pPr algn="l">
              <a:lnSpc>
                <a:spcPts val="4320"/>
              </a:lnSpc>
            </a:pPr>
            <a:r>
              <a:rPr lang="en-US" sz="3600" spc="33">
                <a:solidFill>
                  <a:srgbClr val="000000"/>
                </a:solidFill>
                <a:latin typeface="TT Rounds Condensed Bold"/>
                <a:ea typeface="TT Rounds Condensed Bold"/>
                <a:cs typeface="TT Rounds Condensed Bold"/>
                <a:sym typeface="TT Rounds Condensed Bold"/>
              </a:rPr>
              <a:t>Problem Tanımı:</a:t>
            </a:r>
            <a:r>
              <a:rPr lang="en-US" sz="3600" spc="33">
                <a:solidFill>
                  <a:srgbClr val="000000"/>
                </a:solidFill>
                <a:latin typeface="TT Rounds Condensed"/>
                <a:ea typeface="TT Rounds Condensed"/>
                <a:cs typeface="TT Rounds Condensed"/>
                <a:sym typeface="TT Rounds Condensed"/>
              </a:rPr>
              <a:t> </a:t>
            </a:r>
          </a:p>
          <a:p>
            <a:pPr algn="l">
              <a:lnSpc>
                <a:spcPts val="2879"/>
              </a:lnSpc>
            </a:pPr>
            <a:endParaRPr lang="en-US" sz="3600" spc="33">
              <a:solidFill>
                <a:srgbClr val="000000"/>
              </a:solidFill>
              <a:latin typeface="TT Rounds Condensed"/>
              <a:ea typeface="TT Rounds Condensed"/>
              <a:cs typeface="TT Rounds Condensed"/>
              <a:sym typeface="TT Rounds Condensed"/>
            </a:endParaRPr>
          </a:p>
          <a:p>
            <a:pPr algn="l">
              <a:lnSpc>
                <a:spcPts val="2879"/>
              </a:lnSpc>
            </a:pPr>
            <a:r>
              <a:rPr lang="en-US" sz="2400" spc="22">
                <a:solidFill>
                  <a:srgbClr val="000000"/>
                </a:solidFill>
                <a:latin typeface="TT Rounds Condensed"/>
                <a:ea typeface="TT Rounds Condensed"/>
                <a:cs typeface="TT Rounds Condensed"/>
                <a:sym typeface="TT Rounds Condensed"/>
              </a:rPr>
              <a:t>Dijital çağda, büyük miktarda metin verisi hızla artmaktadır ve bu veriler, özellikle sosyal medya, müşteri geri bildirimleri ve haber makaleleri gibi kaynaklardan gelmektedir. Bu verilerin içeriğinde, kullanıcıların duygusal durumlarını, memnuniyet düzeylerini ve genel tutumlarını anlamak, işletmeler ve araştırmacılar için büyük bir önem taşımaktadır. Ancak, Türkçe metinler üzerinde duygu analizi yapmak, dilin yapısal ve anlamsal özellikleri nedeniyle çeşitli zorluklar içermektedir.</a:t>
            </a:r>
          </a:p>
          <a:p>
            <a:pPr algn="l">
              <a:lnSpc>
                <a:spcPts val="2879"/>
              </a:lnSpc>
            </a:pPr>
            <a:endParaRPr lang="en-US" sz="2400" spc="22">
              <a:solidFill>
                <a:srgbClr val="000000"/>
              </a:solidFill>
              <a:latin typeface="TT Rounds Condensed"/>
              <a:ea typeface="TT Rounds Condensed"/>
              <a:cs typeface="TT Rounds Condensed"/>
              <a:sym typeface="TT Rounds Condensed"/>
            </a:endParaRPr>
          </a:p>
        </p:txBody>
      </p:sp>
      <p:sp>
        <p:nvSpPr>
          <p:cNvPr id="6" name="TextBox 6"/>
          <p:cNvSpPr txBox="1"/>
          <p:nvPr/>
        </p:nvSpPr>
        <p:spPr>
          <a:xfrm>
            <a:off x="1460463" y="5078914"/>
            <a:ext cx="15367073" cy="3864947"/>
          </a:xfrm>
          <a:prstGeom prst="rect">
            <a:avLst/>
          </a:prstGeom>
        </p:spPr>
        <p:txBody>
          <a:bodyPr lIns="0" tIns="0" rIns="0" bIns="0" rtlCol="0" anchor="t">
            <a:spAutoFit/>
          </a:bodyPr>
          <a:lstStyle/>
          <a:p>
            <a:pPr algn="l">
              <a:lnSpc>
                <a:spcPts val="2879"/>
              </a:lnSpc>
            </a:pPr>
            <a:endParaRPr/>
          </a:p>
          <a:p>
            <a:pPr algn="l">
              <a:lnSpc>
                <a:spcPts val="3840"/>
              </a:lnSpc>
            </a:pPr>
            <a:r>
              <a:rPr lang="en-US" sz="3200">
                <a:solidFill>
                  <a:srgbClr val="000000"/>
                </a:solidFill>
                <a:latin typeface="Times New Roman Bold"/>
                <a:ea typeface="Times New Roman Bold"/>
                <a:cs typeface="Times New Roman Bold"/>
                <a:sym typeface="Times New Roman Bold"/>
              </a:rPr>
              <a:t>Ana Sorunlar:</a:t>
            </a:r>
          </a:p>
          <a:p>
            <a:pPr algn="l">
              <a:lnSpc>
                <a:spcPts val="2879"/>
              </a:lnSpc>
            </a:pPr>
            <a:endParaRPr lang="en-US" sz="3200">
              <a:solidFill>
                <a:srgbClr val="000000"/>
              </a:solidFill>
              <a:latin typeface="Times New Roman Bold"/>
              <a:ea typeface="Times New Roman Bold"/>
              <a:cs typeface="Times New Roman Bold"/>
              <a:sym typeface="Times New Roman Bold"/>
            </a:endParaRPr>
          </a:p>
          <a:p>
            <a:pPr marL="289560" lvl="1" indent="-144780" algn="l">
              <a:lnSpc>
                <a:spcPts val="2879"/>
              </a:lnSpc>
              <a:buFont typeface="Arial"/>
              <a:buChar char="•"/>
            </a:pPr>
            <a:r>
              <a:rPr lang="en-US" sz="2400">
                <a:solidFill>
                  <a:srgbClr val="000000"/>
                </a:solidFill>
                <a:latin typeface="Times New Roman Bold"/>
                <a:ea typeface="Times New Roman Bold"/>
                <a:cs typeface="Times New Roman Bold"/>
                <a:sym typeface="Times New Roman Bold"/>
              </a:rPr>
              <a:t>Dilsel Çeşitlilik:</a:t>
            </a:r>
            <a:r>
              <a:rPr lang="en-US" sz="2400">
                <a:solidFill>
                  <a:srgbClr val="000000"/>
                </a:solidFill>
                <a:latin typeface="Times New Roman"/>
                <a:ea typeface="Times New Roman"/>
                <a:cs typeface="Times New Roman"/>
                <a:sym typeface="Times New Roman"/>
              </a:rPr>
              <a:t> Türkçe, zengin dil bilgisi kurallarına ve geniş bir kelime dağarcığına sahip olduğundan, metinlerdeki duygusal tonları doğru bir şekilde analiz etmek zor olabilir.</a:t>
            </a:r>
          </a:p>
          <a:p>
            <a:pPr marL="289560" lvl="1" indent="-144780" algn="l">
              <a:lnSpc>
                <a:spcPts val="2879"/>
              </a:lnSpc>
              <a:buFont typeface="Arial"/>
              <a:buChar char="•"/>
            </a:pPr>
            <a:r>
              <a:rPr lang="en-US" sz="2400">
                <a:solidFill>
                  <a:srgbClr val="000000"/>
                </a:solidFill>
                <a:latin typeface="Times New Roman Bold"/>
                <a:ea typeface="Times New Roman Bold"/>
                <a:cs typeface="Times New Roman Bold"/>
                <a:sym typeface="Times New Roman Bold"/>
              </a:rPr>
              <a:t>Dil Modellerinin Eksikliği:</a:t>
            </a:r>
            <a:r>
              <a:rPr lang="en-US" sz="2400">
                <a:solidFill>
                  <a:srgbClr val="000000"/>
                </a:solidFill>
                <a:latin typeface="Times New Roman"/>
                <a:ea typeface="Times New Roman"/>
                <a:cs typeface="Times New Roman"/>
                <a:sym typeface="Times New Roman"/>
              </a:rPr>
              <a:t> İngilizce için geniş çapta geliştirilmiş duygu analizi modelleri mevcutken, Türkçe için benzer kalitede ve doğrulukta modellerin eksikliği bulunmaktadır.</a:t>
            </a:r>
          </a:p>
          <a:p>
            <a:pPr marL="289560" lvl="1" indent="-144780" algn="l">
              <a:lnSpc>
                <a:spcPts val="2879"/>
              </a:lnSpc>
              <a:buFont typeface="Arial"/>
              <a:buChar char="•"/>
            </a:pPr>
            <a:r>
              <a:rPr lang="en-US" sz="2400">
                <a:solidFill>
                  <a:srgbClr val="000000"/>
                </a:solidFill>
                <a:latin typeface="Times New Roman Bold"/>
                <a:ea typeface="Times New Roman Bold"/>
                <a:cs typeface="Times New Roman Bold"/>
                <a:sym typeface="Times New Roman Bold"/>
              </a:rPr>
              <a:t>Veri Etiketleme:</a:t>
            </a:r>
            <a:r>
              <a:rPr lang="en-US" sz="2400">
                <a:solidFill>
                  <a:srgbClr val="000000"/>
                </a:solidFill>
                <a:latin typeface="Times New Roman"/>
                <a:ea typeface="Times New Roman"/>
                <a:cs typeface="Times New Roman"/>
                <a:sym typeface="Times New Roman"/>
              </a:rPr>
              <a:t> Duygu analizi için gerekli olan etiketlenmiş veri setlerinin eksikliği, model eğitimini ve doğruluğunu olumsuz etkilemektedir.</a:t>
            </a:r>
          </a:p>
          <a:p>
            <a:pPr marL="289560" lvl="1" indent="-144780" algn="l">
              <a:lnSpc>
                <a:spcPts val="2879"/>
              </a:lnSpc>
            </a:pPr>
            <a:endParaRPr lang="en-US" sz="24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5473489" y="742950"/>
            <a:ext cx="7341022" cy="72880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 Tanımı&gt;</a:t>
            </a:r>
          </a:p>
        </p:txBody>
      </p:sp>
      <p:sp>
        <p:nvSpPr>
          <p:cNvPr id="5" name="TextBox 5"/>
          <p:cNvSpPr txBox="1"/>
          <p:nvPr/>
        </p:nvSpPr>
        <p:spPr>
          <a:xfrm>
            <a:off x="1290246" y="1974800"/>
            <a:ext cx="15879663" cy="984885"/>
          </a:xfrm>
          <a:prstGeom prst="rect">
            <a:avLst/>
          </a:prstGeom>
        </p:spPr>
        <p:txBody>
          <a:bodyPr lIns="0" tIns="0" rIns="0" bIns="0" rtlCol="0" anchor="t">
            <a:spAutoFit/>
          </a:bodyPr>
          <a:lstStyle/>
          <a:p>
            <a:pPr algn="l">
              <a:lnSpc>
                <a:spcPts val="4320"/>
              </a:lnSpc>
            </a:pPr>
            <a:r>
              <a:rPr lang="en-US" sz="3600" spc="33">
                <a:solidFill>
                  <a:srgbClr val="000000"/>
                </a:solidFill>
                <a:latin typeface="TT Rounds Condensed Bold"/>
                <a:ea typeface="TT Rounds Condensed Bold"/>
                <a:cs typeface="TT Rounds Condensed Bold"/>
                <a:sym typeface="TT Rounds Condensed Bold"/>
              </a:rPr>
              <a:t>Literatür Taraması:</a:t>
            </a:r>
          </a:p>
          <a:p>
            <a:pPr algn="l">
              <a:lnSpc>
                <a:spcPts val="3359"/>
              </a:lnSpc>
            </a:pPr>
            <a:r>
              <a:rPr lang="en-US" sz="2799" spc="26">
                <a:solidFill>
                  <a:srgbClr val="000000"/>
                </a:solidFill>
                <a:latin typeface="TT Rounds Condensed"/>
                <a:ea typeface="TT Rounds Condensed"/>
                <a:cs typeface="TT Rounds Condensed"/>
                <a:sym typeface="TT Rounds Condensed"/>
              </a:rPr>
              <a:t>Duygu analizi üzerine yapılan araştırmalar, bu alanın önemini ve zorluklarını vurgulamaktadır:</a:t>
            </a:r>
          </a:p>
        </p:txBody>
      </p:sp>
      <p:sp>
        <p:nvSpPr>
          <p:cNvPr id="6" name="TextBox 6"/>
          <p:cNvSpPr txBox="1"/>
          <p:nvPr/>
        </p:nvSpPr>
        <p:spPr>
          <a:xfrm>
            <a:off x="1470340" y="2959685"/>
            <a:ext cx="15519474" cy="6772688"/>
          </a:xfrm>
          <a:prstGeom prst="rect">
            <a:avLst/>
          </a:prstGeom>
        </p:spPr>
        <p:txBody>
          <a:bodyPr lIns="0" tIns="0" rIns="0" bIns="0" numCol="3" rtlCol="0" anchor="t">
            <a:spAutoFit/>
          </a:bodyPr>
          <a:lstStyle/>
          <a:p>
            <a:pPr marL="386080" lvl="1" indent="-193040" algn="l">
              <a:lnSpc>
                <a:spcPts val="3840"/>
              </a:lnSpc>
              <a:buFont typeface="Arial"/>
              <a:buChar char="•"/>
            </a:pP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Araştırma</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1: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Türkçe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Metinlerde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Duygu</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Analizi</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Üzerine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Bir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İnceleme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(2018). Bu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çalışmada</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Türkçe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metinler</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üzerinde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duygu</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analizinin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zorlukları</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ve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bu</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zorlukların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üstesinden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gelmek</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için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kullanılan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yöntemler</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incelenmiştir</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p>
          <a:p>
            <a:pPr marL="386080" lvl="1" indent="-193040" algn="l">
              <a:lnSpc>
                <a:spcPts val="3840"/>
              </a:lnSpc>
              <a:buFont typeface="Arial"/>
              <a:buChar char="•"/>
            </a:pP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a:t>
            </a:r>
            <a:r>
              <a:rPr lang="en-US" sz="2400" u="sng" spc="29" dirty="0">
                <a:solidFill>
                  <a:srgbClr val="0000FF"/>
                </a:solidFill>
                <a:latin typeface="Times New Roman" panose="02020603050405020304" pitchFamily="18" charset="0"/>
                <a:ea typeface="TT Rounds Condensed"/>
                <a:cs typeface="Times New Roman" panose="02020603050405020304" pitchFamily="18" charset="0"/>
                <a:sym typeface="TT Rounds Condensed"/>
                <a:hlinkClick r:id="rId3" tooltip="https://dergipark.org.tr/en/pub/uybisbbd/issue/41787/443574"/>
              </a:rPr>
              <a:t>Kaynak</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a:t>
            </a:r>
          </a:p>
          <a:p>
            <a:pPr marL="386080" lvl="1" indent="-193040" algn="l">
              <a:lnSpc>
                <a:spcPts val="3840"/>
              </a:lnSpc>
            </a:pPr>
            <a:endPar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endParaRPr>
          </a:p>
          <a:p>
            <a:pPr algn="l">
              <a:lnSpc>
                <a:spcPts val="3840"/>
              </a:lnSpc>
            </a:pPr>
            <a:endPar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endParaRPr>
          </a:p>
          <a:p>
            <a:pPr marL="386080" lvl="1" indent="-193040" algn="l">
              <a:lnSpc>
                <a:spcPts val="3840"/>
              </a:lnSpc>
            </a:pPr>
            <a:endPar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endParaRPr>
          </a:p>
          <a:p>
            <a:pPr marL="386080" lvl="1" indent="-193040" algn="l">
              <a:lnSpc>
                <a:spcPts val="3840"/>
              </a:lnSpc>
            </a:pPr>
            <a:endPar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endParaRPr>
          </a:p>
          <a:p>
            <a:pPr marL="386080" lvl="1" indent="-193040" algn="l">
              <a:lnSpc>
                <a:spcPts val="3840"/>
              </a:lnSpc>
            </a:pPr>
            <a:endPar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endParaRPr>
          </a:p>
          <a:p>
            <a:pPr marL="386080" lvl="1" indent="-193040" algn="l">
              <a:lnSpc>
                <a:spcPts val="3840"/>
              </a:lnSpc>
            </a:pPr>
            <a:endPar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endParaRPr>
          </a:p>
          <a:p>
            <a:pPr marL="386080" lvl="1" indent="-193040" algn="l">
              <a:lnSpc>
                <a:spcPts val="3840"/>
              </a:lnSpc>
              <a:buFont typeface="Arial"/>
              <a:buChar char="•"/>
            </a:pP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Araştırma</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2: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Türkçe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Duygu</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Analizi</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için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Makine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Öğrenimi</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Teknikleri</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(2020). Bu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makalede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makine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öğrenimi</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ve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derin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öğrenme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tekniklerinin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Türkçe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duygu</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analizinde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nasıl</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kullanıldığı</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ve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bu</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tekniklerin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performansları</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değerlendirilmiştir</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p>
          <a:p>
            <a:pPr marL="386080" lvl="1" indent="-193040" algn="l">
              <a:lnSpc>
                <a:spcPts val="3840"/>
              </a:lnSpc>
              <a:buFont typeface="Arial"/>
              <a:buChar char="•"/>
            </a:pP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a:t>
            </a:r>
            <a:r>
              <a:rPr lang="en-US" sz="2400" u="sng" spc="29" dirty="0">
                <a:solidFill>
                  <a:srgbClr val="0000FF"/>
                </a:solidFill>
                <a:latin typeface="Times New Roman" panose="02020603050405020304" pitchFamily="18" charset="0"/>
                <a:ea typeface="TT Rounds Condensed"/>
                <a:cs typeface="Times New Roman" panose="02020603050405020304" pitchFamily="18" charset="0"/>
                <a:sym typeface="TT Rounds Condensed"/>
                <a:hlinkClick r:id="rId4" tooltip="https://dergipark.org.tr/en/pub/tbbmd/issue/22245/238797"/>
              </a:rPr>
              <a:t>Kaynak</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a:t>
            </a:r>
          </a:p>
          <a:p>
            <a:pPr marL="386080" lvl="1" indent="-193040" algn="l">
              <a:lnSpc>
                <a:spcPts val="3840"/>
              </a:lnSpc>
            </a:pPr>
            <a:endPar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endParaRPr>
          </a:p>
          <a:p>
            <a:pPr marL="386080" lvl="1" indent="-193040" algn="l">
              <a:lnSpc>
                <a:spcPts val="3840"/>
              </a:lnSpc>
            </a:pPr>
            <a:endPar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endParaRPr>
          </a:p>
          <a:p>
            <a:pPr marL="386080" lvl="1" indent="-193040" algn="l">
              <a:lnSpc>
                <a:spcPts val="3840"/>
              </a:lnSpc>
            </a:pPr>
            <a:endPar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endParaRPr>
          </a:p>
          <a:p>
            <a:pPr marL="386080" lvl="1" indent="-193040" algn="l">
              <a:lnSpc>
                <a:spcPts val="3840"/>
              </a:lnSpc>
            </a:pPr>
            <a:endPar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endParaRPr>
          </a:p>
          <a:p>
            <a:pPr marL="386080" lvl="1" indent="-193040" algn="l">
              <a:lnSpc>
                <a:spcPts val="3840"/>
              </a:lnSpc>
            </a:pPr>
            <a:endPar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endParaRPr>
          </a:p>
          <a:p>
            <a:pPr marL="386080" lvl="1" indent="-193040" algn="l">
              <a:lnSpc>
                <a:spcPts val="3840"/>
              </a:lnSpc>
              <a:buFont typeface="Arial"/>
              <a:buChar char="•"/>
            </a:pP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Araştırma</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3: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Sosyal</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Medya</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Verilerinin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Duygu</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Analizinde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Kullanımı</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(2022). Bu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çalışmada</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sosyal</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medya</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verilerinin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duygu</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analizinde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nasıl</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kullanıldığı</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ve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bu</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verilerin</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işletme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kararlarında</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nasıl</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faydalı</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olabileceği</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ele</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spc="29" dirty="0" err="1">
                <a:solidFill>
                  <a:srgbClr val="000000"/>
                </a:solidFill>
                <a:latin typeface="Times New Roman" panose="02020603050405020304" pitchFamily="18" charset="0"/>
                <a:ea typeface="TT Rounds Condensed"/>
                <a:cs typeface="Times New Roman" panose="02020603050405020304" pitchFamily="18" charset="0"/>
                <a:sym typeface="TT Rounds Condensed"/>
              </a:rPr>
              <a:t>alınmıştır</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 [</a:t>
            </a:r>
            <a:r>
              <a:rPr lang="en-US" sz="2400" u="sng" spc="29" dirty="0">
                <a:solidFill>
                  <a:srgbClr val="0000FF"/>
                </a:solidFill>
                <a:latin typeface="Times New Roman" panose="02020603050405020304" pitchFamily="18" charset="0"/>
                <a:ea typeface="TT Rounds Condensed"/>
                <a:cs typeface="Times New Roman" panose="02020603050405020304" pitchFamily="18" charset="0"/>
                <a:sym typeface="TT Rounds Condensed"/>
                <a:hlinkClick r:id="rId5" tooltip="https://ybsansiklopedi.com/wp-content/uploads/2015/09/ybs_ddi_nlp.pdf"/>
              </a:rPr>
              <a:t>Kaynak</a:t>
            </a:r>
            <a:r>
              <a:rPr lang="en-US" sz="2400" spc="29" dirty="0">
                <a:solidFill>
                  <a:srgbClr val="000000"/>
                </a:solidFill>
                <a:latin typeface="Times New Roman" panose="02020603050405020304" pitchFamily="18" charset="0"/>
                <a:ea typeface="TT Rounds Condensed"/>
                <a:cs typeface="Times New Roman" panose="02020603050405020304" pitchFamily="18" charset="0"/>
                <a:sym typeface="TT Rounds Condensed"/>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3771900" y="406065"/>
            <a:ext cx="9906000" cy="1370006"/>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&lt;Çalışmanın Ana Teması ve Ele Alınan Problemin Tanıtılması&gt;</a:t>
            </a:r>
          </a:p>
        </p:txBody>
      </p:sp>
      <p:sp>
        <p:nvSpPr>
          <p:cNvPr id="5" name="TextBox 5"/>
          <p:cNvSpPr txBox="1"/>
          <p:nvPr/>
        </p:nvSpPr>
        <p:spPr>
          <a:xfrm>
            <a:off x="1219200" y="1762125"/>
            <a:ext cx="15468600" cy="7229405"/>
          </a:xfrm>
          <a:prstGeom prst="rect">
            <a:avLst/>
          </a:prstGeom>
        </p:spPr>
        <p:txBody>
          <a:bodyPr lIns="0" tIns="0" rIns="0" bIns="0" rtlCol="0" anchor="t">
            <a:spAutoFit/>
          </a:bodyPr>
          <a:lstStyle/>
          <a:p>
            <a:pPr algn="l">
              <a:lnSpc>
                <a:spcPts val="5038"/>
              </a:lnSpc>
            </a:pPr>
            <a:r>
              <a:rPr lang="en-US" sz="2400">
                <a:solidFill>
                  <a:srgbClr val="000000"/>
                </a:solidFill>
                <a:latin typeface="Times New Roman Bold"/>
                <a:ea typeface="Times New Roman Bold"/>
                <a:cs typeface="Times New Roman Bold"/>
                <a:sym typeface="Times New Roman Bold"/>
              </a:rPr>
              <a:t>Ana Tema:</a:t>
            </a:r>
            <a:r>
              <a:rPr lang="en-US" sz="2400">
                <a:solidFill>
                  <a:srgbClr val="000000"/>
                </a:solidFill>
                <a:latin typeface="Times New Roman"/>
                <a:ea typeface="Times New Roman"/>
                <a:cs typeface="Times New Roman"/>
                <a:sym typeface="Times New Roman"/>
              </a:rPr>
              <a:t> Projenizin ana teması, Türkçe doğal dil işleme (NLP) tekniklerini kullanarak metin analizi yapmaktır. Bu, metin sınıflandırma, duygu analizi ve metin anlama gibi bileşenlerle desteklenen geniş bir NLP alanını kapsamaktadır. Proje, kullanıcıların Türkçe metinler üzerinde derinlemesine analiz yapabilmesini ve anlamlı sonuçlar elde etmesini hedefler.</a:t>
            </a:r>
          </a:p>
          <a:p>
            <a:pPr algn="l">
              <a:lnSpc>
                <a:spcPts val="5038"/>
              </a:lnSpc>
            </a:pPr>
            <a:endParaRPr lang="en-US" sz="2400">
              <a:solidFill>
                <a:srgbClr val="000000"/>
              </a:solidFill>
              <a:latin typeface="Times New Roman"/>
              <a:ea typeface="Times New Roman"/>
              <a:cs typeface="Times New Roman"/>
              <a:sym typeface="Times New Roman"/>
            </a:endParaRPr>
          </a:p>
          <a:p>
            <a:pPr algn="l">
              <a:lnSpc>
                <a:spcPts val="5038"/>
              </a:lnSpc>
            </a:pPr>
            <a:r>
              <a:rPr lang="en-US" sz="2400">
                <a:solidFill>
                  <a:srgbClr val="000000"/>
                </a:solidFill>
                <a:latin typeface="Times New Roman Bold"/>
                <a:ea typeface="Times New Roman Bold"/>
                <a:cs typeface="Times New Roman Bold"/>
                <a:sym typeface="Times New Roman Bold"/>
              </a:rPr>
              <a:t>Ele Alınan Problem:</a:t>
            </a:r>
            <a:r>
              <a:rPr lang="en-US" sz="2400">
                <a:solidFill>
                  <a:srgbClr val="000000"/>
                </a:solidFill>
                <a:latin typeface="Times New Roman"/>
                <a:ea typeface="Times New Roman"/>
                <a:cs typeface="Times New Roman"/>
                <a:sym typeface="Times New Roman"/>
              </a:rPr>
              <a:t> Projenizde ele alınan ana problem, Türkçe dilindeki metinlerin doğru ve etkili bir şekilde analiz edilmesidir. Türkçe, dil yapısı ve dilbilgisel özellikleri açısından bazı zorluklar sunar, bu nedenle mevcut NLP modelleri bu dilin özel gereksinimlerine uygun olarak uyarlanmalıdır. Projenizde bu problem aşağıdaki başlıkda  ele alınmaktadır</a:t>
            </a:r>
          </a:p>
          <a:p>
            <a:pPr algn="l">
              <a:lnSpc>
                <a:spcPts val="5038"/>
              </a:lnSpc>
            </a:pPr>
            <a:r>
              <a:rPr lang="en-US" sz="2400">
                <a:solidFill>
                  <a:srgbClr val="000000"/>
                </a:solidFill>
                <a:latin typeface="Times New Roman Bold"/>
                <a:ea typeface="Times New Roman Bold"/>
                <a:cs typeface="Times New Roman Bold"/>
                <a:sym typeface="Times New Roman Bold"/>
              </a:rPr>
              <a:t>Duygu Analizi:</a:t>
            </a:r>
            <a:r>
              <a:rPr lang="en-US" sz="2400">
                <a:solidFill>
                  <a:srgbClr val="000000"/>
                </a:solidFill>
                <a:latin typeface="Times New Roman"/>
                <a:ea typeface="Times New Roman"/>
                <a:cs typeface="Times New Roman"/>
                <a:sym typeface="Times New Roman"/>
              </a:rPr>
              <a:t> Metinlerdeki duygu ve görüşleri belirleme, olumlu, olumsuz veya nötr olarak sınıflandırma.</a:t>
            </a:r>
          </a:p>
          <a:p>
            <a:pPr algn="l">
              <a:lnSpc>
                <a:spcPts val="5038"/>
              </a:lnSpc>
            </a:pPr>
            <a:r>
              <a:rPr lang="en-US" sz="2400" spc="22">
                <a:solidFill>
                  <a:srgbClr val="000000"/>
                </a:solidFill>
                <a:latin typeface="TT Rounds Condensed"/>
                <a:ea typeface="TT Rounds Condensed"/>
                <a:cs typeface="TT Rounds Condensed"/>
                <a:sym typeface="TT Rounds Condensed"/>
              </a:rPr>
              <a:t>	Bu kapsamda, projenizin başarılı bir şekilde yürütülmesi, bu problemlerin çözümü için uygun veri setleri, modeller ve tekniklerin kullanılmasını gerektirir. Ayrıca, elde edilen sonuçların doğruluğunu ve geçerliliğini sağlamak için kapsamlı bir değerlendirme ve test süreci de önemlidir.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tr-TR"/>
            </a:p>
          </p:txBody>
        </p:sp>
      </p:grpSp>
      <p:sp>
        <p:nvSpPr>
          <p:cNvPr id="4" name="TextBox 4"/>
          <p:cNvSpPr txBox="1"/>
          <p:nvPr/>
        </p:nvSpPr>
        <p:spPr>
          <a:xfrm>
            <a:off x="5473489" y="857939"/>
            <a:ext cx="7341022" cy="728805"/>
          </a:xfrm>
          <a:prstGeom prst="rect">
            <a:avLst/>
          </a:prstGeom>
        </p:spPr>
        <p:txBody>
          <a:bodyPr lIns="0" tIns="0" rIns="0" bIns="0" rtlCol="0" anchor="t">
            <a:spAutoFit/>
          </a:bodyPr>
          <a:lstStyle/>
          <a:p>
            <a:pPr algn="ctr">
              <a:lnSpc>
                <a:spcPts val="5038"/>
              </a:lnSpc>
            </a:pPr>
            <a:r>
              <a:rPr lang="en-US" sz="3598">
                <a:solidFill>
                  <a:srgbClr val="004AAD"/>
                </a:solidFill>
                <a:latin typeface="Arial Bold"/>
                <a:ea typeface="Arial Bold"/>
                <a:cs typeface="Arial Bold"/>
                <a:sym typeface="Arial Bold"/>
              </a:rPr>
              <a:t>&lt;PROJENİN SAĞLADIĞI ÇÖZÜM&gt;</a:t>
            </a:r>
          </a:p>
        </p:txBody>
      </p:sp>
      <p:sp>
        <p:nvSpPr>
          <p:cNvPr id="5" name="TextBox 5"/>
          <p:cNvSpPr txBox="1"/>
          <p:nvPr/>
        </p:nvSpPr>
        <p:spPr>
          <a:xfrm>
            <a:off x="1307453" y="2587557"/>
            <a:ext cx="15879663" cy="1415772"/>
          </a:xfrm>
          <a:prstGeom prst="rect">
            <a:avLst/>
          </a:prstGeom>
        </p:spPr>
        <p:txBody>
          <a:bodyPr lIns="0" tIns="0" rIns="0" bIns="0" rtlCol="0" anchor="t">
            <a:spAutoFit/>
          </a:bodyPr>
          <a:lstStyle/>
          <a:p>
            <a:pPr algn="l">
              <a:lnSpc>
                <a:spcPts val="4320"/>
              </a:lnSpc>
            </a:pPr>
            <a:r>
              <a:rPr lang="en-US" sz="3600" spc="33">
                <a:solidFill>
                  <a:srgbClr val="000000"/>
                </a:solidFill>
                <a:latin typeface="TT Rounds Condensed Bold"/>
                <a:ea typeface="TT Rounds Condensed Bold"/>
                <a:cs typeface="TT Rounds Condensed Bold"/>
                <a:sym typeface="TT Rounds Condensed Bold"/>
              </a:rPr>
              <a:t>Önemi ve Uygulama Alanları:</a:t>
            </a:r>
          </a:p>
          <a:p>
            <a:pPr algn="l">
              <a:lnSpc>
                <a:spcPts val="3359"/>
              </a:lnSpc>
            </a:pPr>
            <a:r>
              <a:rPr lang="en-US" sz="2799" spc="26">
                <a:solidFill>
                  <a:srgbClr val="000000"/>
                </a:solidFill>
                <a:latin typeface="TT Rounds Condensed"/>
                <a:ea typeface="TT Rounds Condensed"/>
                <a:cs typeface="TT Rounds Condensed"/>
                <a:sym typeface="TT Rounds Condensed"/>
              </a:rPr>
              <a:t>Duygu analizi, çeşitli alanlarda önemli uygulamalara sahiptir:</a:t>
            </a:r>
          </a:p>
          <a:p>
            <a:pPr algn="l">
              <a:lnSpc>
                <a:spcPts val="3359"/>
              </a:lnSpc>
            </a:pPr>
            <a:endParaRPr lang="en-US" sz="2799" spc="26">
              <a:solidFill>
                <a:srgbClr val="000000"/>
              </a:solidFill>
              <a:latin typeface="TT Rounds Condensed"/>
              <a:ea typeface="TT Rounds Condensed"/>
              <a:cs typeface="TT Rounds Condensed"/>
              <a:sym typeface="TT Rounds Condensed"/>
            </a:endParaRPr>
          </a:p>
        </p:txBody>
      </p:sp>
      <p:sp>
        <p:nvSpPr>
          <p:cNvPr id="6" name="TextBox 6"/>
          <p:cNvSpPr txBox="1"/>
          <p:nvPr/>
        </p:nvSpPr>
        <p:spPr>
          <a:xfrm>
            <a:off x="1234440" y="4153346"/>
            <a:ext cx="16510073" cy="3514665"/>
          </a:xfrm>
          <a:prstGeom prst="rect">
            <a:avLst/>
          </a:prstGeom>
        </p:spPr>
        <p:txBody>
          <a:bodyPr lIns="0" tIns="0" rIns="0" bIns="0" rtlCol="0" anchor="t">
            <a:spAutoFit/>
          </a:bodyPr>
          <a:lstStyle/>
          <a:p>
            <a:pPr marL="386080" lvl="1" indent="-193040" algn="l">
              <a:lnSpc>
                <a:spcPts val="3840"/>
              </a:lnSpc>
              <a:buFont typeface="Arial"/>
              <a:buChar char="•"/>
            </a:pPr>
            <a:r>
              <a:rPr lang="en-US" sz="3200">
                <a:solidFill>
                  <a:srgbClr val="000000"/>
                </a:solidFill>
                <a:latin typeface="Times New Roman Bold"/>
                <a:ea typeface="Times New Roman Bold"/>
                <a:cs typeface="Times New Roman Bold"/>
                <a:sym typeface="Times New Roman Bold"/>
              </a:rPr>
              <a:t>Müşteri Memnuniyeti:</a:t>
            </a:r>
            <a:r>
              <a:rPr lang="en-US" sz="3200">
                <a:solidFill>
                  <a:srgbClr val="000000"/>
                </a:solidFill>
                <a:latin typeface="Times New Roman"/>
                <a:ea typeface="Times New Roman"/>
                <a:cs typeface="Times New Roman"/>
                <a:sym typeface="Times New Roman"/>
              </a:rPr>
              <a:t> İşletmeler, müşteri geri bildirimlerini analiz ederek hizmet kalitesini artırabilir ve müşteri memnuniyetini iyileştirebilir.</a:t>
            </a:r>
          </a:p>
          <a:p>
            <a:pPr marL="386080" lvl="1" indent="-193040" algn="l">
              <a:lnSpc>
                <a:spcPts val="3840"/>
              </a:lnSpc>
            </a:pPr>
            <a:endParaRPr lang="en-US" sz="3200">
              <a:solidFill>
                <a:srgbClr val="000000"/>
              </a:solidFill>
              <a:latin typeface="Times New Roman"/>
              <a:ea typeface="Times New Roman"/>
              <a:cs typeface="Times New Roman"/>
              <a:sym typeface="Times New Roman"/>
            </a:endParaRPr>
          </a:p>
          <a:p>
            <a:pPr marL="386080" lvl="1" indent="-193040" algn="l">
              <a:lnSpc>
                <a:spcPts val="3840"/>
              </a:lnSpc>
              <a:buFont typeface="Arial"/>
              <a:buChar char="•"/>
            </a:pPr>
            <a:r>
              <a:rPr lang="en-US" sz="3200">
                <a:solidFill>
                  <a:srgbClr val="000000"/>
                </a:solidFill>
                <a:latin typeface="Times New Roman Bold"/>
                <a:ea typeface="Times New Roman Bold"/>
                <a:cs typeface="Times New Roman Bold"/>
                <a:sym typeface="Times New Roman Bold"/>
              </a:rPr>
              <a:t>Pazar Araştırması:</a:t>
            </a:r>
            <a:r>
              <a:rPr lang="en-US" sz="3200">
                <a:solidFill>
                  <a:srgbClr val="000000"/>
                </a:solidFill>
                <a:latin typeface="Times New Roman"/>
                <a:ea typeface="Times New Roman"/>
                <a:cs typeface="Times New Roman"/>
                <a:sym typeface="Times New Roman"/>
              </a:rPr>
              <a:t> Tüketici tutumlarını ve pazar eğilimlerini anlamak için duygu analizi kullanılabilir, bu da stratejik karar alma süreçlerini destekler.</a:t>
            </a:r>
          </a:p>
          <a:p>
            <a:pPr marL="386080" lvl="1" indent="-193040" algn="l">
              <a:lnSpc>
                <a:spcPts val="3840"/>
              </a:lnSpc>
            </a:pPr>
            <a:endParaRPr lang="en-US" sz="3200">
              <a:solidFill>
                <a:srgbClr val="000000"/>
              </a:solidFill>
              <a:latin typeface="Times New Roman"/>
              <a:ea typeface="Times New Roman"/>
              <a:cs typeface="Times New Roman"/>
              <a:sym typeface="Times New Roman"/>
            </a:endParaRPr>
          </a:p>
          <a:p>
            <a:pPr marL="386080" lvl="1" indent="-193040" algn="l">
              <a:lnSpc>
                <a:spcPts val="3840"/>
              </a:lnSpc>
            </a:pPr>
            <a:endParaRPr lang="en-US" sz="3200">
              <a:solidFill>
                <a:srgbClr val="000000"/>
              </a:solidFill>
              <a:latin typeface="Times New Roman"/>
              <a:ea typeface="Times New Roman"/>
              <a:cs typeface="Times New Roman"/>
              <a:sym typeface="Times New Roman"/>
            </a:endParaRPr>
          </a:p>
          <a:p>
            <a:pPr marL="386080" lvl="1" indent="-193040" algn="l">
              <a:lnSpc>
                <a:spcPts val="3840"/>
              </a:lnSpc>
              <a:buFont typeface="Arial"/>
              <a:buChar char="•"/>
            </a:pPr>
            <a:r>
              <a:rPr lang="en-US" sz="3200">
                <a:solidFill>
                  <a:srgbClr val="000000"/>
                </a:solidFill>
                <a:latin typeface="Times New Roman Bold"/>
                <a:ea typeface="Times New Roman Bold"/>
                <a:cs typeface="Times New Roman Bold"/>
                <a:sym typeface="Times New Roman Bold"/>
              </a:rPr>
              <a:t>Sosyal Medya Analizi:</a:t>
            </a:r>
            <a:r>
              <a:rPr lang="en-US" sz="3200">
                <a:solidFill>
                  <a:srgbClr val="000000"/>
                </a:solidFill>
                <a:latin typeface="Times New Roman"/>
                <a:ea typeface="Times New Roman"/>
                <a:cs typeface="Times New Roman"/>
                <a:sym typeface="Times New Roman"/>
              </a:rPr>
              <a:t> Sosyal medya platformlarındaki paylaşımlar ve yorumlar üzerinden toplumun genel duygusal eğilimleri hakkında bilgi edinilebilir.</a:t>
            </a:r>
          </a:p>
          <a:p>
            <a:pPr marL="386080" lvl="1" indent="-193040" algn="l">
              <a:lnSpc>
                <a:spcPts val="3840"/>
              </a:lnSpc>
            </a:pPr>
            <a:endParaRPr lang="en-US" sz="3200">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1781</Words>
  <Application>Microsoft Office PowerPoint</Application>
  <PresentationFormat>Özel</PresentationFormat>
  <Paragraphs>220</Paragraphs>
  <Slides>17</Slides>
  <Notes>0</Notes>
  <HiddenSlides>0</HiddenSlides>
  <MMClips>1</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17</vt:i4>
      </vt:variant>
    </vt:vector>
  </HeadingPairs>
  <TitlesOfParts>
    <vt:vector size="26" baseType="lpstr">
      <vt:lpstr>Calibri</vt:lpstr>
      <vt:lpstr>Arial Bold</vt:lpstr>
      <vt:lpstr>TT Rounds Condensed Bold</vt:lpstr>
      <vt:lpstr>HK Modular</vt:lpstr>
      <vt:lpstr>Times New Roman</vt:lpstr>
      <vt:lpstr>TT Rounds Condensed</vt:lpstr>
      <vt:lpstr>Times New Roman Bold</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WhiteAngels_TDDİFinalSunum.pptx</dc:title>
  <dc:creator>Ali EMRE</dc:creator>
  <cp:lastModifiedBy>Ofis 365</cp:lastModifiedBy>
  <cp:revision>3</cp:revision>
  <dcterms:created xsi:type="dcterms:W3CDTF">2006-08-16T00:00:00Z</dcterms:created>
  <dcterms:modified xsi:type="dcterms:W3CDTF">2024-08-09T06:37:00Z</dcterms:modified>
  <dc:identifier>DAGNVMQwv78</dc:identifier>
</cp:coreProperties>
</file>